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0000CC"/>
    <a:srgbClr val="00CC00"/>
    <a:srgbClr val="FF3300"/>
    <a:srgbClr val="FF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1AD7E-0EE4-46AE-AAC3-28ADBE377D4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3CABF-8C54-42ED-8B9F-E406AF55030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D266F-D3C4-4056-8CD1-11E41DFFF6D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AFD6-0875-439F-BE41-509C0A460FC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0D531-F74B-433A-A24F-5C91085B4BF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E93A4-CDFC-4D3B-A350-C628A0EBBBD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E045D-F791-4925-9190-768E3024142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F1F0F-77DF-4044-AF5C-58141985434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FBE20-215E-4B68-A99C-7C8BB3C20F4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03533-CD21-47A4-AD4F-73C0571B791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1776-68DF-480B-8F6A-5F84D9118D9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AC31E8-9D8C-43AE-B594-30C44789E0E5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Nuklearne reakcije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11188" y="1584325"/>
            <a:ext cx="8424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/>
              <a:t>Radioaktivni raspadi - spontani nuklearni procesi (reakcije)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11188" y="2276475"/>
            <a:ext cx="726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Prva umjetna nuklearna reakcija (Rutherford 1919.):</a:t>
            </a:r>
            <a:r>
              <a:rPr lang="hr-HR"/>
              <a:t>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47813" y="3284538"/>
          <a:ext cx="3095625" cy="509587"/>
        </p:xfrm>
        <a:graphic>
          <a:graphicData uri="http://schemas.openxmlformats.org/presentationml/2006/ole">
            <p:oleObj spid="_x0000_s2055" name="Equation" r:id="rId3" imgW="1447800" imgH="2413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292725" y="3240088"/>
            <a:ext cx="185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 baseline="30000">
                <a:latin typeface="Times New Roman" pitchFamily="18" charset="0"/>
              </a:rPr>
              <a:t>14</a:t>
            </a:r>
            <a:r>
              <a:rPr lang="hr-HR" sz="2400" i="1">
                <a:latin typeface="Times New Roman" pitchFamily="18" charset="0"/>
              </a:rPr>
              <a:t>N </a:t>
            </a:r>
            <a:r>
              <a:rPr lang="hr-HR" sz="2400">
                <a:latin typeface="Times New Roman" pitchFamily="18" charset="0"/>
              </a:rPr>
              <a:t>(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hr-HR" sz="2400" i="1">
                <a:latin typeface="Times New Roman" pitchFamily="18" charset="0"/>
              </a:rPr>
              <a:t>,p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)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17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O</a:t>
            </a:r>
            <a:r>
              <a:rPr lang="hr-HR">
                <a:sym typeface="Symbol" pitchFamily="18" charset="2"/>
              </a:rPr>
              <a:t> 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>
            <a:off x="1403350" y="3789363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2771775" y="3789363"/>
            <a:ext cx="3587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755650" y="4292600"/>
            <a:ext cx="130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projektil</a:t>
            </a:r>
            <a:r>
              <a:rPr lang="hr-HR"/>
              <a:t> 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700338" y="4292600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meta</a:t>
            </a:r>
            <a:endParaRPr lang="hr-HR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84213" y="494188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Očuvanje naboja:</a:t>
            </a:r>
            <a:endParaRPr lang="hr-HR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84213" y="5516563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/>
              <a:t>Očuvanje nukleona:</a:t>
            </a:r>
            <a:endParaRPr lang="hr-HR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203575" y="4941888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2 + 7</a:t>
            </a:r>
            <a:endParaRPr lang="hr-HR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995738" y="4941888"/>
            <a:ext cx="113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= 8 + 1</a:t>
            </a:r>
            <a:endParaRPr lang="hr-HR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494213" y="5516563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= 17 + 1</a:t>
            </a:r>
            <a:endParaRPr lang="hr-HR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486150" y="5516563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4 + 14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  <p:bldP spid="2057" grpId="0"/>
      <p:bldP spid="2058" grpId="0" animBg="1"/>
      <p:bldP spid="2059" grpId="0" animBg="1"/>
      <p:bldP spid="2060" grpId="0"/>
      <p:bldP spid="2061" grpId="0"/>
      <p:bldP spid="2062" grpId="0"/>
      <p:bldP spid="2063" grpId="0"/>
      <p:bldP spid="2064" grpId="0"/>
      <p:bldP spid="2065" grpId="0"/>
      <p:bldP spid="2066" grpId="0"/>
      <p:bldP spid="20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333375"/>
            <a:ext cx="8547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b="1"/>
              <a:t>Zadatak 3: </a:t>
            </a:r>
            <a:r>
              <a:rPr lang="hr-HR" sz="2400"/>
              <a:t>Jezgra kalija </a:t>
            </a:r>
            <a:r>
              <a:rPr lang="hr-HR" sz="2400" baseline="30000"/>
              <a:t>40</a:t>
            </a:r>
            <a:r>
              <a:rPr lang="hr-HR" sz="2400" i="1"/>
              <a:t>K </a:t>
            </a:r>
            <a:r>
              <a:rPr lang="hr-HR" sz="2400"/>
              <a:t>izbaci </a:t>
            </a:r>
            <a:r>
              <a:rPr lang="hr-HR" sz="2400" i="1">
                <a:latin typeface="Times New Roman" pitchFamily="18" charset="0"/>
              </a:rPr>
              <a:t>γ</a:t>
            </a:r>
            <a:r>
              <a:rPr lang="hr-HR" sz="2400" i="1"/>
              <a:t> </a:t>
            </a:r>
            <a:r>
              <a:rPr lang="hr-HR" sz="2400"/>
              <a:t>foton energije 1,46 MeV. </a:t>
            </a:r>
          </a:p>
          <a:p>
            <a:r>
              <a:rPr lang="hr-HR" sz="2400"/>
              <a:t>Koliku kinetičku energiju dobije jezgra nakon emitiranja </a:t>
            </a:r>
            <a:r>
              <a:rPr lang="hr-HR" sz="2400" i="1">
                <a:latin typeface="Times New Roman" pitchFamily="18" charset="0"/>
              </a:rPr>
              <a:t>γ </a:t>
            </a:r>
          </a:p>
          <a:p>
            <a:r>
              <a:rPr lang="hr-HR" sz="2400"/>
              <a:t>fotona ako je</a:t>
            </a:r>
            <a:r>
              <a:rPr lang="hr-HR"/>
              <a:t> </a:t>
            </a:r>
            <a:r>
              <a:rPr lang="hr-HR" sz="2400"/>
              <a:t>prije toga mirovala?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3850" y="1628775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b="1"/>
              <a:t>Rješenje:</a:t>
            </a:r>
            <a:endParaRPr lang="hr-HR" b="1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23850" y="2133600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1,46 MeV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23850" y="2565400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3850" y="256540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</a:t>
            </a:r>
            <a:r>
              <a:rPr lang="hr-HR" sz="2400" i="1">
                <a:latin typeface="Times New Roman" pitchFamily="18" charset="0"/>
              </a:rPr>
              <a:t> = ?</a:t>
            </a:r>
            <a:endParaRPr lang="hr-HR" sz="2400">
              <a:latin typeface="Times New Roman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54288" y="276225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j</a:t>
            </a:r>
            <a:r>
              <a:rPr lang="hr-HR" sz="2400" i="1">
                <a:latin typeface="Times New Roman" pitchFamily="18" charset="0"/>
              </a:rPr>
              <a:t> = p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</a:t>
            </a:r>
            <a:endParaRPr lang="hr-HR" sz="24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4572000" y="2708275"/>
          <a:ext cx="1584325" cy="512763"/>
        </p:xfrm>
        <a:graphic>
          <a:graphicData uri="http://schemas.openxmlformats.org/presentationml/2006/ole">
            <p:oleObj spid="_x0000_s13323" name="Equation" r:id="rId3" imgW="825480" imgH="266400" progId="Equation.3">
              <p:embed/>
            </p:oleObj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6762750" y="2640013"/>
          <a:ext cx="2130425" cy="444500"/>
        </p:xfrm>
        <a:graphic>
          <a:graphicData uri="http://schemas.openxmlformats.org/presentationml/2006/ole">
            <p:oleObj spid="_x0000_s13324" name="Equation" r:id="rId4" imgW="1091880" imgH="228600" progId="Equation.3">
              <p:embed/>
            </p:oleObj>
          </a:graphicData>
        </a:graphic>
      </p:graphicFrame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732588" y="3163888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>
                <a:latin typeface="Times New Roman" pitchFamily="18" charset="0"/>
              </a:rPr>
              <a:t> = p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 baseline="-25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c</a:t>
            </a:r>
            <a:endParaRPr lang="hr-HR" sz="2400">
              <a:latin typeface="Times New Roman" pitchFamily="18" charset="0"/>
            </a:endParaRPr>
          </a:p>
        </p:txBody>
      </p:sp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3851275" y="4659313"/>
          <a:ext cx="1800225" cy="836612"/>
        </p:xfrm>
        <a:graphic>
          <a:graphicData uri="http://schemas.openxmlformats.org/presentationml/2006/ole">
            <p:oleObj spid="_x0000_s13329" name="Equation" r:id="rId5" imgW="927000" imgH="431640" progId="Equation.3">
              <p:embed/>
            </p:oleObj>
          </a:graphicData>
        </a:graphic>
      </p:graphicFrame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339975" y="5734050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28,6 eV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651500" y="4857750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2,86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10</a:t>
            </a:r>
            <a:r>
              <a:rPr lang="hr-HR" sz="2400" baseline="30000">
                <a:latin typeface="Times New Roman" pitchFamily="18" charset="0"/>
                <a:sym typeface="Symbol" pitchFamily="18" charset="2"/>
              </a:rPr>
              <a:t>-5</a:t>
            </a:r>
            <a:r>
              <a:rPr lang="hr-HR" sz="2400">
                <a:latin typeface="Times New Roman" pitchFamily="18" charset="0"/>
              </a:rPr>
              <a:t> MeV</a:t>
            </a:r>
          </a:p>
        </p:txBody>
      </p:sp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2484438" y="3463925"/>
          <a:ext cx="1655762" cy="815975"/>
        </p:xfrm>
        <a:graphic>
          <a:graphicData uri="http://schemas.openxmlformats.org/presentationml/2006/ole">
            <p:oleObj spid="_x0000_s13332" name="Equation" r:id="rId6" imgW="850680" imgH="419040" progId="Equation.3">
              <p:embed/>
            </p:oleObj>
          </a:graphicData>
        </a:graphic>
      </p:graphicFrame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6804025" y="3770313"/>
          <a:ext cx="1081088" cy="809625"/>
        </p:xfrm>
        <a:graphic>
          <a:graphicData uri="http://schemas.openxmlformats.org/presentationml/2006/ole">
            <p:oleObj spid="_x0000_s13333" name="Equation" r:id="rId7" imgW="558720" imgH="419040" progId="Equation.3">
              <p:embed/>
            </p:oleObj>
          </a:graphicData>
        </a:graphic>
      </p:graphicFrame>
      <p:graphicFrame>
        <p:nvGraphicFramePr>
          <p:cNvPr id="13334" name="Object 22"/>
          <p:cNvGraphicFramePr>
            <a:graphicFrameLocks noChangeAspect="1"/>
          </p:cNvGraphicFramePr>
          <p:nvPr/>
        </p:nvGraphicFramePr>
        <p:xfrm>
          <a:off x="2339975" y="4643438"/>
          <a:ext cx="1439863" cy="873125"/>
        </p:xfrm>
        <a:graphic>
          <a:graphicData uri="http://schemas.openxmlformats.org/presentationml/2006/ole">
            <p:oleObj spid="_x0000_s13334" name="Equation" r:id="rId8" imgW="711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 animBg="1"/>
      <p:bldP spid="13320" grpId="0"/>
      <p:bldP spid="13322" grpId="0"/>
      <p:bldP spid="13325" grpId="0"/>
      <p:bldP spid="13330" grpId="0"/>
      <p:bldP spid="133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79388" y="404813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hr-HR" sz="2400" b="1"/>
              <a:t>Zadatak 4: </a:t>
            </a:r>
            <a:r>
              <a:rPr lang="hr-HR" sz="2400">
                <a:cs typeface="Times New Roman" pitchFamily="18" charset="0"/>
              </a:rPr>
              <a:t>U reakciji: </a:t>
            </a:r>
            <a:endParaRPr lang="hr-HR" sz="240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419475" y="404813"/>
          <a:ext cx="2376488" cy="460375"/>
        </p:xfrm>
        <a:graphic>
          <a:graphicData uri="http://schemas.openxmlformats.org/presentationml/2006/ole">
            <p:oleObj spid="_x0000_s14340" name="Equation" r:id="rId3" imgW="1181100" imgH="228600" progId="Equation.3">
              <p:embed/>
            </p:oleObj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95963" y="404813"/>
            <a:ext cx="291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>
                <a:cs typeface="Times New Roman" pitchFamily="18" charset="0"/>
              </a:rPr>
              <a:t>jezgra helija odlijeće</a:t>
            </a:r>
            <a:endParaRPr lang="hr-HR" sz="24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79388" y="1989138"/>
            <a:ext cx="882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hr-HR" sz="2400" i="1" baseline="-3000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9,00999 u, 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sz="2400" i="1" baseline="-30000">
                <a:latin typeface="Times New Roman" pitchFamily="18" charset="0"/>
              </a:rPr>
              <a:t>H</a:t>
            </a:r>
            <a:r>
              <a:rPr lang="hr-HR" sz="2400" i="1" baseline="-30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1,00728 u, 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sz="2400" i="1" baseline="-3000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 = 4,00150 u, 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sz="2400" i="1" baseline="-3000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 6,01348 u)</a:t>
            </a:r>
            <a:endParaRPr lang="hr-HR" sz="2400">
              <a:latin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2413" y="765175"/>
            <a:ext cx="8747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>
                <a:cs typeface="Times New Roman" pitchFamily="18" charset="0"/>
              </a:rPr>
              <a:t>okomito na smjer upadnog protona. Odredite kinetičke energije </a:t>
            </a:r>
            <a:endParaRPr lang="hr-HR" sz="2400"/>
          </a:p>
          <a:p>
            <a:r>
              <a:rPr lang="hr-HR" sz="2400">
                <a:cs typeface="Times New Roman" pitchFamily="18" charset="0"/>
              </a:rPr>
              <a:t>protona i jezgre helija ako je kinetička energija jezgre litija </a:t>
            </a:r>
            <a:endParaRPr lang="hr-HR" sz="2400"/>
          </a:p>
          <a:p>
            <a:r>
              <a:rPr lang="hr-HR" sz="2400">
                <a:cs typeface="Times New Roman" pitchFamily="18" charset="0"/>
              </a:rPr>
              <a:t>2,18 MeV.</a:t>
            </a:r>
            <a:endParaRPr lang="hr-HR" sz="240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50825" y="2565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b="1"/>
              <a:t>Rješenje:</a:t>
            </a:r>
            <a:endParaRPr lang="hr-HR" b="1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50825" y="3068638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kLi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2,18 MeV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299200" y="3789363"/>
            <a:ext cx="17287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8027988" y="2997200"/>
            <a:ext cx="0" cy="792163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6299200" y="2997200"/>
            <a:ext cx="1728788" cy="79216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875463" y="28527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</a:rPr>
              <a:t>Li</a:t>
            </a:r>
            <a:endParaRPr lang="hr-HR" sz="24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7019925" y="371792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H</a:t>
            </a:r>
            <a:endParaRPr lang="hr-HR" sz="24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8027988" y="31400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He</a:t>
            </a:r>
            <a:endParaRPr lang="hr-HR" sz="24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3779838" y="5203825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endParaRPr lang="en-US" sz="2400" i="1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395288" y="4005263"/>
          <a:ext cx="1990725" cy="517525"/>
        </p:xfrm>
        <a:graphic>
          <a:graphicData uri="http://schemas.openxmlformats.org/presentationml/2006/ole">
            <p:oleObj spid="_x0000_s14354" name="Equation" r:id="rId4" imgW="927000" imgH="241200" progId="Equation.3">
              <p:embed/>
            </p:oleObj>
          </a:graphicData>
        </a:graphic>
      </p:graphicFrame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250825" y="4652963"/>
            <a:ext cx="395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2E</a:t>
            </a:r>
            <a:r>
              <a:rPr lang="hr-HR" sz="2400" i="1" baseline="-25000">
                <a:latin typeface="Times New Roman" pitchFamily="18" charset="0"/>
              </a:rPr>
              <a:t>kLi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Li</a:t>
            </a:r>
            <a:r>
              <a:rPr lang="hr-HR" sz="2400" i="1">
                <a:latin typeface="Times New Roman" pitchFamily="18" charset="0"/>
              </a:rPr>
              <a:t> = 2E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</a:rPr>
              <a:t> + 2E</a:t>
            </a:r>
            <a:r>
              <a:rPr lang="hr-HR" sz="2400" i="1" baseline="-25000">
                <a:latin typeface="Times New Roman" pitchFamily="18" charset="0"/>
              </a:rPr>
              <a:t>kH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H</a:t>
            </a:r>
            <a:endParaRPr lang="hr-HR" baseline="-25000">
              <a:sym typeface="Symbol" pitchFamily="18" charset="2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323850" y="35734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2628900" y="4005263"/>
          <a:ext cx="1511300" cy="530225"/>
        </p:xfrm>
        <a:graphic>
          <a:graphicData uri="http://schemas.openxmlformats.org/presentationml/2006/ole">
            <p:oleObj spid="_x0000_s14362" name="Equation" r:id="rId5" imgW="761760" imgH="266400" progId="Equation.3">
              <p:embed/>
            </p:oleObj>
          </a:graphicData>
        </a:graphic>
      </p:graphicFrame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07950" y="5157788"/>
            <a:ext cx="395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kLi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Li</a:t>
            </a:r>
            <a:r>
              <a:rPr lang="hr-HR" sz="2400" i="1">
                <a:latin typeface="Times New Roman" pitchFamily="18" charset="0"/>
              </a:rPr>
              <a:t> = 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kH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H</a:t>
            </a:r>
            <a:endParaRPr lang="hr-HR" baseline="-25000">
              <a:sym typeface="Symbol" pitchFamily="18" charset="2"/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0" y="5661025"/>
            <a:ext cx="738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>
                <a:latin typeface="Times New Roman" pitchFamily="18" charset="0"/>
              </a:rPr>
              <a:t>2,18 MeV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6,01348 u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4,00150 u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+ </a:t>
            </a:r>
            <a:r>
              <a:rPr lang="hr-HR" sz="2400">
                <a:latin typeface="Times New Roman" pitchFamily="18" charset="0"/>
              </a:rPr>
              <a:t>1,00728 u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</a:t>
            </a:r>
            <a:endParaRPr lang="hr-HR" baseline="-25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5" grpId="0"/>
      <p:bldP spid="14346" grpId="0"/>
      <p:bldP spid="14347" grpId="0" animBg="1"/>
      <p:bldP spid="14348" grpId="0" animBg="1"/>
      <p:bldP spid="14349" grpId="0" animBg="1"/>
      <p:bldP spid="14350" grpId="0"/>
      <p:bldP spid="14351" grpId="0"/>
      <p:bldP spid="14352" grpId="0"/>
      <p:bldP spid="14355" grpId="0"/>
      <p:bldP spid="14359" grpId="0" animBg="1"/>
      <p:bldP spid="14363" grpId="0"/>
      <p:bldP spid="143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523875"/>
            <a:ext cx="680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>
                <a:latin typeface="Times New Roman" pitchFamily="18" charset="0"/>
              </a:rPr>
              <a:t>13,11 MeV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 u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4,00150 u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+ </a:t>
            </a:r>
            <a:r>
              <a:rPr lang="hr-HR" sz="2400">
                <a:latin typeface="Times New Roman" pitchFamily="18" charset="0"/>
              </a:rPr>
              <a:t>1,00728 u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</a:t>
            </a:r>
            <a:endParaRPr lang="hr-HR" baseline="-25000">
              <a:sym typeface="Symbol" pitchFamily="18" charset="2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900113" y="1052513"/>
            <a:ext cx="6389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Be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 m</a:t>
            </a:r>
            <a:r>
              <a:rPr lang="hr-HR" sz="2400" i="1" baseline="-25000">
                <a:latin typeface="Times New Roman" pitchFamily="18" charset="0"/>
              </a:rPr>
              <a:t>H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kH</a:t>
            </a:r>
            <a:r>
              <a:rPr lang="hr-HR" sz="2400" i="1">
                <a:latin typeface="Times New Roman" pitchFamily="18" charset="0"/>
              </a:rPr>
              <a:t> = 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kHe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Li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kLi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84213" y="2205038"/>
            <a:ext cx="8135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>
                <a:latin typeface="Times New Roman" pitchFamily="18" charset="0"/>
              </a:rPr>
              <a:t>=  (4,00150 u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6,01348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u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–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9,00999 u – 1,00728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)c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+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2,18 MeV                                                                                            </a:t>
            </a:r>
            <a:endParaRPr lang="hr-HR" sz="2400" i="1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827088" y="3141663"/>
            <a:ext cx="304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  </a:t>
            </a:r>
            <a:r>
              <a:rPr lang="hr-HR" sz="2400" i="1">
                <a:latin typeface="Times New Roman" pitchFamily="18" charset="0"/>
              </a:rPr>
              <a:t>– 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0,05</a:t>
            </a:r>
            <a:r>
              <a:rPr lang="hr-HR" sz="2400" i="1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</a:rPr>
              <a:t>MeV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898900" y="2636838"/>
            <a:ext cx="319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2,18 MeV - 2,13</a:t>
            </a:r>
            <a:r>
              <a:rPr lang="hr-HR" sz="2400" i="1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</a:rPr>
              <a:t>MeV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55650" y="3716338"/>
            <a:ext cx="644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>
                <a:latin typeface="Times New Roman" pitchFamily="18" charset="0"/>
              </a:rPr>
              <a:t>13,11 MeV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 u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4,00150 u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+ </a:t>
            </a:r>
            <a:r>
              <a:rPr lang="hr-HR" sz="2400">
                <a:latin typeface="Times New Roman" pitchFamily="18" charset="0"/>
              </a:rPr>
              <a:t>1,00728 u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</a:t>
            </a:r>
            <a:endParaRPr lang="hr-HR" baseline="-25000">
              <a:sym typeface="Symbol" pitchFamily="18" charset="2"/>
            </a:endParaRPr>
          </a:p>
        </p:txBody>
      </p: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395288" y="836613"/>
            <a:ext cx="288925" cy="3168650"/>
            <a:chOff x="249" y="527"/>
            <a:chExt cx="182" cy="1996"/>
          </a:xfrm>
        </p:grpSpPr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249" y="527"/>
              <a:ext cx="0" cy="1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49" y="52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249" y="252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40200" y="3141663"/>
            <a:ext cx="309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  </a:t>
            </a:r>
            <a:r>
              <a:rPr lang="hr-HR" sz="2400" i="1">
                <a:latin typeface="Times New Roman" pitchFamily="18" charset="0"/>
              </a:rPr>
              <a:t>= 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+ </a:t>
            </a:r>
            <a:r>
              <a:rPr lang="hr-HR" sz="2400">
                <a:latin typeface="Times New Roman" pitchFamily="18" charset="0"/>
              </a:rPr>
              <a:t>0,05</a:t>
            </a:r>
            <a:r>
              <a:rPr lang="hr-HR" sz="2400" i="1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</a:rPr>
              <a:t>MeV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68313" y="4221163"/>
            <a:ext cx="8351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>
                <a:latin typeface="Times New Roman" pitchFamily="18" charset="0"/>
              </a:rPr>
              <a:t>13,11 MeV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 u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4,00150 u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+ </a:t>
            </a:r>
            <a:r>
              <a:rPr lang="hr-HR" sz="2400">
                <a:latin typeface="Times New Roman" pitchFamily="18" charset="0"/>
              </a:rPr>
              <a:t>1,00728 u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(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kHe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0,05 MeV)</a:t>
            </a:r>
            <a:endParaRPr lang="hr-HR" baseline="-25000">
              <a:sym typeface="Symbol" pitchFamily="18" charset="2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900113" y="1557338"/>
            <a:ext cx="549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</a:t>
            </a:r>
            <a:r>
              <a:rPr lang="hr-HR" sz="2400" baseline="-25000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</a:rPr>
              <a:t>- 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= (m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Li 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–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Be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-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H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)c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kLi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611188" y="2636838"/>
            <a:ext cx="341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2,18 MeV - 0,00229</a:t>
            </a:r>
            <a:r>
              <a:rPr lang="hr-HR" sz="2400" i="1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</a:rPr>
              <a:t>u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endParaRPr lang="hr-HR" sz="2400" i="1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755650" y="4843463"/>
            <a:ext cx="229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2,61</a:t>
            </a:r>
            <a:r>
              <a:rPr lang="hr-HR" sz="2400" i="1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</a:rPr>
              <a:t>MeV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785813" y="5373688"/>
            <a:ext cx="2201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2,66</a:t>
            </a:r>
            <a:r>
              <a:rPr lang="hr-HR" sz="2400" i="1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</a:rPr>
              <a:t>MeV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  <p:bldP spid="15368" grpId="0"/>
      <p:bldP spid="15370" grpId="0"/>
      <p:bldP spid="15371" grpId="0"/>
      <p:bldP spid="15373" grpId="0"/>
      <p:bldP spid="15378" grpId="0"/>
      <p:bldP spid="15379" grpId="0"/>
      <p:bldP spid="15380" grpId="0"/>
      <p:bldP spid="15382" grpId="0"/>
      <p:bldP spid="15383" grpId="0"/>
      <p:bldP spid="153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76225" y="133350"/>
            <a:ext cx="83280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3438525" algn="l"/>
              </a:tabLst>
            </a:pPr>
            <a:r>
              <a:rPr lang="hr-HR" sz="2400" b="1"/>
              <a:t>Zadatak 5: </a:t>
            </a:r>
            <a:r>
              <a:rPr lang="hr-HR" sz="2400"/>
              <a:t>Na mirnu jezgru litija </a:t>
            </a:r>
            <a:r>
              <a:rPr lang="hr-HR" sz="2400" baseline="30000"/>
              <a:t>7</a:t>
            </a:r>
            <a:r>
              <a:rPr lang="hr-HR" sz="2400" i="1"/>
              <a:t>Li</a:t>
            </a:r>
            <a:r>
              <a:rPr lang="hr-HR" sz="2400"/>
              <a:t> naleti proton kinetičke </a:t>
            </a:r>
          </a:p>
          <a:p>
            <a:pPr>
              <a:tabLst>
                <a:tab pos="3438525" algn="l"/>
              </a:tabLst>
            </a:pPr>
            <a:r>
              <a:rPr lang="hr-HR" sz="2400"/>
              <a:t>energije 0,5 MeV, pri čemu nastanu dvije </a:t>
            </a:r>
            <a:r>
              <a:rPr lang="hr-HR" sz="2400" i="1">
                <a:sym typeface="Symbol" pitchFamily="18" charset="2"/>
              </a:rPr>
              <a:t>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čestice jednakih </a:t>
            </a:r>
          </a:p>
          <a:p>
            <a:pPr>
              <a:tabLst>
                <a:tab pos="3438525" algn="l"/>
              </a:tabLst>
            </a:pPr>
            <a:r>
              <a:rPr lang="hr-HR" sz="2400">
                <a:sym typeface="Symbol" pitchFamily="18" charset="2"/>
              </a:rPr>
              <a:t>kinetičkih energija:  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7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Li + p </a:t>
            </a:r>
            <a:r>
              <a:rPr lang="hr-HR" sz="2400" i="1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2</a:t>
            </a:r>
            <a:r>
              <a:rPr lang="hr-HR" sz="2400"/>
              <a:t>. Izračunajte:</a:t>
            </a:r>
            <a:r>
              <a:rPr lang="hr-HR" sz="2400">
                <a:sym typeface="Symbol" pitchFamily="18" charset="2"/>
              </a:rPr>
              <a:t>  </a:t>
            </a:r>
          </a:p>
          <a:p>
            <a:pPr>
              <a:tabLst>
                <a:tab pos="3438525" algn="l"/>
              </a:tabLst>
            </a:pPr>
            <a:r>
              <a:rPr lang="hr-HR" sz="2400">
                <a:sym typeface="Symbol" pitchFamily="18" charset="2"/>
              </a:rPr>
              <a:t>            a) kinetičku energiju svake od 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čestica </a:t>
            </a:r>
          </a:p>
          <a:p>
            <a:pPr>
              <a:tabLst>
                <a:tab pos="3438525" algn="l"/>
              </a:tabLst>
            </a:pPr>
            <a:r>
              <a:rPr lang="hr-HR" sz="2400">
                <a:sym typeface="Symbol" pitchFamily="18" charset="2"/>
              </a:rPr>
              <a:t>            b) količine gibanja protona i </a:t>
            </a:r>
            <a:r>
              <a:rPr lang="hr-HR" sz="2400" i="1">
                <a:sym typeface="Symbol" pitchFamily="18" charset="2"/>
              </a:rPr>
              <a:t>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čestica</a:t>
            </a:r>
          </a:p>
          <a:p>
            <a:pPr>
              <a:tabLst>
                <a:tab pos="3438525" algn="l"/>
              </a:tabLst>
            </a:pPr>
            <a:r>
              <a:rPr lang="hr-HR" sz="2400">
                <a:sym typeface="Symbol" pitchFamily="18" charset="2"/>
              </a:rPr>
              <a:t>            c) kut između smjerova raspršenja </a:t>
            </a:r>
            <a:r>
              <a:rPr lang="hr-HR" sz="2400" i="1">
                <a:sym typeface="Symbol" pitchFamily="18" charset="2"/>
              </a:rPr>
              <a:t>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čestica.</a:t>
            </a:r>
          </a:p>
          <a:p>
            <a:pPr>
              <a:tabLst>
                <a:tab pos="3438525" algn="l"/>
              </a:tabLst>
            </a:pPr>
            <a:r>
              <a:rPr lang="hr-HR" sz="2400">
                <a:sym typeface="Symbol" pitchFamily="18" charset="2"/>
              </a:rPr>
              <a:t>    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Li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 = 7,01436 u, 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p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 = 1,00728 u, 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</a:t>
            </a:r>
            <a:r>
              <a:rPr lang="hr-HR" sz="2400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= 4,00150 u)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0825" y="2852738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b="1"/>
              <a:t>Rješenje:</a:t>
            </a:r>
            <a:endParaRPr lang="hr-HR" b="1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23850" y="3308350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kp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0,5 MeV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23850" y="37893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042988" y="4005263"/>
            <a:ext cx="4846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Li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 m</a:t>
            </a:r>
            <a:r>
              <a:rPr lang="hr-HR" sz="2400" i="1" baseline="-25000">
                <a:latin typeface="Times New Roman" pitchFamily="18" charset="0"/>
              </a:rPr>
              <a:t>p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kp</a:t>
            </a:r>
            <a:r>
              <a:rPr lang="hr-HR" sz="2400" i="1">
                <a:latin typeface="Times New Roman" pitchFamily="18" charset="0"/>
              </a:rPr>
              <a:t> = 2m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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+ 2E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k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</a:t>
            </a:r>
            <a:endParaRPr lang="hr-HR" sz="2400" i="1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23850" y="40052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/>
              <a:t>a)</a:t>
            </a:r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835150" y="5326063"/>
          <a:ext cx="6192838" cy="788987"/>
        </p:xfrm>
        <a:graphic>
          <a:graphicData uri="http://schemas.openxmlformats.org/presentationml/2006/ole">
            <p:oleObj spid="_x0000_s16396" name="Equation" r:id="rId3" imgW="3288960" imgH="419040" progId="Equation.3">
              <p:embed/>
            </p:oleObj>
          </a:graphicData>
        </a:graphic>
      </p:graphicFrame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189038" y="6021388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k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8,93 MeV</a:t>
            </a:r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1260475" y="4518025"/>
          <a:ext cx="3743325" cy="817563"/>
        </p:xfrm>
        <a:graphic>
          <a:graphicData uri="http://schemas.openxmlformats.org/presentationml/2006/ole">
            <p:oleObj spid="_x0000_s16398" name="Equation" r:id="rId4" imgW="1981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 animBg="1"/>
      <p:bldP spid="16392" grpId="0"/>
      <p:bldP spid="16393" grpId="0"/>
      <p:bldP spid="163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5288" y="4762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/>
              <a:t>b)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969963" y="519113"/>
          <a:ext cx="1944687" cy="577850"/>
        </p:xfrm>
        <a:graphic>
          <a:graphicData uri="http://schemas.openxmlformats.org/presentationml/2006/ole">
            <p:oleObj spid="_x0000_s17415" name="Equation" r:id="rId3" imgW="939600" imgH="279360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916238" y="476250"/>
          <a:ext cx="6046787" cy="561975"/>
        </p:xfrm>
        <a:graphic>
          <a:graphicData uri="http://schemas.openxmlformats.org/presentationml/2006/ole">
            <p:oleObj spid="_x0000_s17416" name="Equation" r:id="rId4" imgW="3009600" imgH="279360" progId="Equation.3">
              <p:embed/>
            </p:oleObj>
          </a:graphicData>
        </a:graphic>
      </p:graphicFrame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971550" y="1196975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</a:rPr>
              <a:t>p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1,64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10</a:t>
            </a:r>
            <a:r>
              <a:rPr lang="hr-HR" sz="2400" baseline="30000">
                <a:latin typeface="Times New Roman" pitchFamily="18" charset="0"/>
                <a:sym typeface="Symbol" pitchFamily="18" charset="2"/>
              </a:rPr>
              <a:t>-20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 kg m s</a:t>
            </a:r>
            <a:r>
              <a:rPr lang="hr-HR" sz="2400" baseline="30000">
                <a:latin typeface="Times New Roman" pitchFamily="18" charset="0"/>
                <a:sym typeface="Symbol" pitchFamily="18" charset="2"/>
              </a:rPr>
              <a:t>-1</a:t>
            </a:r>
            <a:r>
              <a:rPr lang="hr-HR" sz="24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23850" y="1839913"/>
          <a:ext cx="1943100" cy="558800"/>
        </p:xfrm>
        <a:graphic>
          <a:graphicData uri="http://schemas.openxmlformats.org/presentationml/2006/ole">
            <p:oleObj spid="_x0000_s17418" name="Equation" r:id="rId5" imgW="927000" imgH="266400" progId="Equation.3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195513" y="1773238"/>
          <a:ext cx="6553200" cy="587375"/>
        </p:xfrm>
        <a:graphic>
          <a:graphicData uri="http://schemas.openxmlformats.org/presentationml/2006/ole">
            <p:oleObj spid="_x0000_s17419" name="Equation" r:id="rId6" imgW="3111480" imgH="279360" progId="Equation.3">
              <p:embed/>
            </p:oleObj>
          </a:graphicData>
        </a:graphic>
      </p:graphicFrame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23850" y="2565400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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1,38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10</a:t>
            </a:r>
            <a:r>
              <a:rPr lang="hr-HR" sz="2400" baseline="30000">
                <a:latin typeface="Times New Roman" pitchFamily="18" charset="0"/>
                <a:sym typeface="Symbol" pitchFamily="18" charset="2"/>
              </a:rPr>
              <a:t>-19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 kg m s</a:t>
            </a:r>
            <a:r>
              <a:rPr lang="hr-HR" sz="2400" baseline="30000">
                <a:latin typeface="Times New Roman" pitchFamily="18" charset="0"/>
                <a:sym typeface="Symbol" pitchFamily="18" charset="2"/>
              </a:rPr>
              <a:t>-1</a:t>
            </a:r>
            <a:r>
              <a:rPr lang="hr-HR" sz="2400">
                <a:latin typeface="Times New Roman" pitchFamily="18" charset="0"/>
              </a:rPr>
              <a:t> 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23850" y="3606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/>
              <a:t>c)</a:t>
            </a:r>
          </a:p>
        </p:txBody>
      </p:sp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3635375" y="3862388"/>
          <a:ext cx="1511300" cy="1257300"/>
        </p:xfrm>
        <a:graphic>
          <a:graphicData uri="http://schemas.openxmlformats.org/presentationml/2006/ole">
            <p:oleObj spid="_x0000_s17436" name="Equation" r:id="rId7" imgW="749160" imgH="622080" progId="Equation.3">
              <p:embed/>
            </p:oleObj>
          </a:graphicData>
        </a:graphic>
      </p:graphicFrame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971550" y="5408613"/>
          <a:ext cx="1728788" cy="973137"/>
        </p:xfrm>
        <a:graphic>
          <a:graphicData uri="http://schemas.openxmlformats.org/presentationml/2006/ole">
            <p:oleObj spid="_x0000_s17437" name="Equation" r:id="rId8" imgW="812520" imgH="457200" progId="Equation.3">
              <p:embed/>
            </p:oleObj>
          </a:graphicData>
        </a:graphic>
      </p:graphicFrame>
      <p:graphicFrame>
        <p:nvGraphicFramePr>
          <p:cNvPr id="17438" name="Object 30"/>
          <p:cNvGraphicFramePr>
            <a:graphicFrameLocks noChangeAspect="1"/>
          </p:cNvGraphicFramePr>
          <p:nvPr/>
        </p:nvGraphicFramePr>
        <p:xfrm>
          <a:off x="2700338" y="5443538"/>
          <a:ext cx="2808287" cy="884237"/>
        </p:xfrm>
        <a:graphic>
          <a:graphicData uri="http://schemas.openxmlformats.org/presentationml/2006/ole">
            <p:oleObj spid="_x0000_s17438" name="Equation" r:id="rId9" imgW="1409400" imgH="444240" progId="Equation.3">
              <p:embed/>
            </p:oleObj>
          </a:graphicData>
        </a:graphic>
      </p:graphicFrame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5795963" y="5624513"/>
            <a:ext cx="140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  <a:sym typeface="Symbol" pitchFamily="18" charset="2"/>
              </a:rPr>
              <a:t> =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173</a:t>
            </a:r>
            <a:r>
              <a:rPr lang="hr-HR" sz="2400" baseline="30000">
                <a:latin typeface="Times New Roman" pitchFamily="18" charset="0"/>
                <a:sym typeface="Symbol" pitchFamily="18" charset="2"/>
              </a:rPr>
              <a:t>o</a:t>
            </a:r>
            <a:endParaRPr lang="hr-HR" sz="240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6588125" y="3897313"/>
            <a:ext cx="1728788" cy="1727200"/>
            <a:chOff x="4150" y="2455"/>
            <a:chExt cx="1089" cy="1088"/>
          </a:xfrm>
        </p:grpSpPr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4150" y="3044"/>
              <a:ext cx="108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 flipV="1">
              <a:off x="4150" y="2545"/>
              <a:ext cx="1089" cy="499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513" y="245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just">
                <a:tabLst>
                  <a:tab pos="3438525" algn="l"/>
                </a:tabLst>
              </a:pPr>
              <a:r>
                <a:rPr lang="hr-HR" sz="2400" i="1">
                  <a:latin typeface="Times New Roman" pitchFamily="18" charset="0"/>
                </a:rPr>
                <a:t>p</a:t>
              </a:r>
              <a:r>
                <a:rPr lang="hr-HR" sz="2400" i="1" baseline="-25000">
                  <a:latin typeface="Times New Roman" pitchFamily="18" charset="0"/>
                  <a:sym typeface="Symbol" pitchFamily="18" charset="2"/>
                </a:rPr>
                <a:t></a:t>
              </a:r>
              <a:endParaRPr lang="hr-HR" sz="2400" i="1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4150" y="3044"/>
              <a:ext cx="1089" cy="499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5239" y="2545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Arc 25"/>
            <p:cNvSpPr>
              <a:spLocks/>
            </p:cNvSpPr>
            <p:nvPr/>
          </p:nvSpPr>
          <p:spPr bwMode="auto">
            <a:xfrm>
              <a:off x="4174" y="2837"/>
              <a:ext cx="476" cy="407"/>
            </a:xfrm>
            <a:custGeom>
              <a:avLst/>
              <a:gdLst>
                <a:gd name="G0" fmla="+- 0 0 0"/>
                <a:gd name="G1" fmla="+- 8449 0 0"/>
                <a:gd name="G2" fmla="+- 21600 0 0"/>
                <a:gd name="T0" fmla="*/ 19879 w 21600"/>
                <a:gd name="T1" fmla="*/ 0 h 18465"/>
                <a:gd name="T2" fmla="*/ 19137 w 21600"/>
                <a:gd name="T3" fmla="*/ 18465 h 18465"/>
                <a:gd name="T4" fmla="*/ 0 w 21600"/>
                <a:gd name="T5" fmla="*/ 8449 h 18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465" fill="none" extrusionOk="0">
                  <a:moveTo>
                    <a:pt x="19878" y="0"/>
                  </a:moveTo>
                  <a:cubicBezTo>
                    <a:pt x="21014" y="2672"/>
                    <a:pt x="21600" y="5545"/>
                    <a:pt x="21600" y="8449"/>
                  </a:cubicBezTo>
                  <a:cubicBezTo>
                    <a:pt x="21600" y="11937"/>
                    <a:pt x="20755" y="15374"/>
                    <a:pt x="19137" y="18465"/>
                  </a:cubicBezTo>
                </a:path>
                <a:path w="21600" h="18465" stroke="0" extrusionOk="0">
                  <a:moveTo>
                    <a:pt x="19878" y="0"/>
                  </a:moveTo>
                  <a:cubicBezTo>
                    <a:pt x="21014" y="2672"/>
                    <a:pt x="21600" y="5545"/>
                    <a:pt x="21600" y="8449"/>
                  </a:cubicBezTo>
                  <a:cubicBezTo>
                    <a:pt x="21600" y="11937"/>
                    <a:pt x="20755" y="15374"/>
                    <a:pt x="19137" y="18465"/>
                  </a:cubicBezTo>
                  <a:lnTo>
                    <a:pt x="0" y="844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Rectangle 26"/>
            <p:cNvSpPr>
              <a:spLocks noChangeArrowheads="1"/>
            </p:cNvSpPr>
            <p:nvPr/>
          </p:nvSpPr>
          <p:spPr bwMode="auto">
            <a:xfrm>
              <a:off x="4377" y="2863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just">
                <a:tabLst>
                  <a:tab pos="3438525" algn="l"/>
                </a:tabLst>
              </a:pPr>
              <a:r>
                <a:rPr lang="hr-HR" sz="2400" i="1">
                  <a:latin typeface="Times New Roman" pitchFamily="18" charset="0"/>
                  <a:sym typeface="Symbol" pitchFamily="18" charset="2"/>
                </a:rPr>
                <a:t></a:t>
              </a:r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4558" y="3249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just">
                <a:tabLst>
                  <a:tab pos="3438525" algn="l"/>
                </a:tabLst>
              </a:pPr>
              <a:r>
                <a:rPr lang="hr-HR" sz="2400" i="1">
                  <a:latin typeface="Times New Roman" pitchFamily="18" charset="0"/>
                </a:rPr>
                <a:t>p</a:t>
              </a:r>
              <a:r>
                <a:rPr lang="hr-HR" sz="2400" i="1" baseline="-25000">
                  <a:latin typeface="Times New Roman" pitchFamily="18" charset="0"/>
                  <a:sym typeface="Symbol" pitchFamily="18" charset="2"/>
                </a:rPr>
                <a:t></a:t>
              </a:r>
              <a:endParaRPr lang="hr-HR" sz="2400" i="1">
                <a:latin typeface="Times New Roman" pitchFamily="18" charset="0"/>
                <a:sym typeface="Symbol" pitchFamily="18" charset="2"/>
              </a:endParaRPr>
            </a:p>
          </p:txBody>
        </p:sp>
      </p:grpSp>
      <p:graphicFrame>
        <p:nvGraphicFramePr>
          <p:cNvPr id="17442" name="Object 34"/>
          <p:cNvGraphicFramePr>
            <a:graphicFrameLocks noChangeAspect="1"/>
          </p:cNvGraphicFramePr>
          <p:nvPr/>
        </p:nvGraphicFramePr>
        <p:xfrm>
          <a:off x="971550" y="4178300"/>
          <a:ext cx="2160588" cy="869950"/>
        </p:xfrm>
        <a:graphic>
          <a:graphicData uri="http://schemas.openxmlformats.org/presentationml/2006/ole">
            <p:oleObj spid="_x0000_s17442" name="Equation" r:id="rId10" imgW="977760" imgH="393480" progId="Equation.3">
              <p:embed/>
            </p:oleObj>
          </a:graphicData>
        </a:graphic>
      </p:graphicFrame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8278813" y="447198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p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7" grpId="0"/>
      <p:bldP spid="17420" grpId="0"/>
      <p:bldP spid="17421" grpId="0"/>
      <p:bldP spid="17439" grpId="0"/>
      <p:bldP spid="174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871538"/>
            <a:ext cx="774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/>
              <a:t>Očuvanje energije:</a:t>
            </a:r>
            <a:r>
              <a:rPr lang="hr-HR"/>
              <a:t>   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1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k1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 baseline="-25000">
                <a:latin typeface="Times New Roman" pitchFamily="18" charset="0"/>
              </a:rPr>
              <a:t>1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=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 baseline="-25000">
                <a:latin typeface="Times New Roman" pitchFamily="18" charset="0"/>
              </a:rPr>
              <a:t> 2</a:t>
            </a:r>
            <a:r>
              <a:rPr lang="hr-HR">
                <a:sym typeface="Symbol" pitchFamily="18" charset="2"/>
              </a:rPr>
              <a:t>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9750" y="1506538"/>
            <a:ext cx="774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mc</a:t>
            </a:r>
            <a:r>
              <a:rPr lang="en-GB" sz="2400" i="1" baseline="30000">
                <a:latin typeface="Times New Roman" pitchFamily="18" charset="0"/>
              </a:rPr>
              <a:t>2</a:t>
            </a:r>
            <a:r>
              <a:rPr lang="hr-HR" sz="2400" i="1" baseline="30000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</a:rPr>
              <a:t>– </a:t>
            </a:r>
            <a:r>
              <a:rPr lang="hr-HR" sz="2400"/>
              <a:t>energija mirovanja</a:t>
            </a:r>
            <a:endParaRPr lang="hr-HR">
              <a:sym typeface="Symbol" pitchFamily="18" charset="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39750" y="2082800"/>
            <a:ext cx="774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en-GB" sz="2400" i="1" baseline="-25000">
                <a:latin typeface="Times New Roman" pitchFamily="18" charset="0"/>
              </a:rPr>
              <a:t>k</a:t>
            </a:r>
            <a:r>
              <a:rPr lang="hr-HR">
                <a:sym typeface="Symbol" pitchFamily="18" charset="2"/>
              </a:rPr>
              <a:t> – </a:t>
            </a:r>
            <a:r>
              <a:rPr lang="hr-HR" sz="2400">
                <a:sym typeface="Symbol" pitchFamily="18" charset="2"/>
              </a:rPr>
              <a:t>kinetička energija</a:t>
            </a:r>
            <a:endParaRPr lang="hr-HR">
              <a:sym typeface="Symbol" pitchFamily="18" charset="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11188" y="2659063"/>
            <a:ext cx="7748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E</a:t>
            </a:r>
            <a:r>
              <a:rPr lang="en-GB" sz="2400" i="1" baseline="-25000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>
                <a:latin typeface="Times New Roman" pitchFamily="18" charset="0"/>
              </a:rPr>
              <a:t> - </a:t>
            </a:r>
            <a:r>
              <a:rPr lang="hr-HR" sz="2400"/>
              <a:t>energija fotona</a:t>
            </a:r>
            <a:endParaRPr lang="hr-HR">
              <a:sym typeface="Symbol" pitchFamily="18" charset="2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11188" y="5132388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Očuvanje količine gibanja:  </a:t>
            </a:r>
            <a:r>
              <a:rPr lang="en-GB" sz="2000" i="1">
                <a:latin typeface="Times New Roman" pitchFamily="18" charset="0"/>
              </a:rPr>
              <a:t>p</a:t>
            </a:r>
            <a:r>
              <a:rPr lang="en-GB" sz="2000" i="1" baseline="-25000">
                <a:latin typeface="Times New Roman" pitchFamily="18" charset="0"/>
              </a:rPr>
              <a:t>1</a:t>
            </a:r>
            <a:r>
              <a:rPr lang="en-GB" sz="2000" i="1">
                <a:latin typeface="Times New Roman" pitchFamily="18" charset="0"/>
              </a:rPr>
              <a:t> = p</a:t>
            </a:r>
            <a:r>
              <a:rPr lang="en-GB" sz="2000" i="1" baseline="-25000">
                <a:latin typeface="Times New Roman" pitchFamily="18" charset="0"/>
              </a:rPr>
              <a:t>2</a:t>
            </a:r>
            <a:r>
              <a:rPr lang="hr-HR"/>
              <a:t> 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11188" y="3284538"/>
            <a:ext cx="5627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GB"/>
              <a:t> </a:t>
            </a:r>
            <a:r>
              <a:rPr lang="en-GB" sz="2400" i="1">
                <a:latin typeface="Times New Roman" pitchFamily="18" charset="0"/>
              </a:rPr>
              <a:t>uc</a:t>
            </a:r>
            <a:r>
              <a:rPr lang="en-GB" sz="2400" i="1" baseline="30000">
                <a:latin typeface="Times New Roman" pitchFamily="18" charset="0"/>
              </a:rPr>
              <a:t>2</a:t>
            </a:r>
            <a:r>
              <a:rPr lang="en-GB" sz="2400" i="1">
                <a:latin typeface="Times New Roman" pitchFamily="18" charset="0"/>
              </a:rPr>
              <a:t> = </a:t>
            </a:r>
            <a:r>
              <a:rPr lang="en-GB" sz="2400">
                <a:latin typeface="Times New Roman" pitchFamily="18" charset="0"/>
              </a:rPr>
              <a:t>1,660565</a:t>
            </a:r>
            <a:r>
              <a:rPr lang="en-GB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en-GB" sz="2400">
                <a:latin typeface="Times New Roman" pitchFamily="18" charset="0"/>
              </a:rPr>
              <a:t>10</a:t>
            </a:r>
            <a:r>
              <a:rPr lang="en-GB" sz="2400" baseline="30000">
                <a:latin typeface="Times New Roman" pitchFamily="18" charset="0"/>
                <a:sym typeface="Symbol" pitchFamily="18" charset="2"/>
              </a:rPr>
              <a:t>-27</a:t>
            </a:r>
            <a:r>
              <a:rPr lang="en-GB" sz="2400">
                <a:latin typeface="Times New Roman" pitchFamily="18" charset="0"/>
                <a:sym typeface="Symbol" pitchFamily="18" charset="2"/>
              </a:rPr>
              <a:t> kg</a:t>
            </a:r>
            <a:r>
              <a:rPr lang="en-GB" sz="2400">
                <a:latin typeface="Times New Roman" pitchFamily="18" charset="0"/>
              </a:rPr>
              <a:t>(2,9979</a:t>
            </a:r>
            <a:r>
              <a:rPr lang="en-GB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en-GB" sz="2400">
                <a:latin typeface="Times New Roman" pitchFamily="18" charset="0"/>
              </a:rPr>
              <a:t>10</a:t>
            </a:r>
            <a:r>
              <a:rPr lang="en-GB" sz="2400" baseline="30000">
                <a:latin typeface="Times New Roman" pitchFamily="18" charset="0"/>
                <a:sym typeface="Symbol" pitchFamily="18" charset="2"/>
              </a:rPr>
              <a:t>8</a:t>
            </a:r>
            <a:r>
              <a:rPr lang="en-GB" sz="2400">
                <a:latin typeface="Times New Roman" pitchFamily="18" charset="0"/>
                <a:sym typeface="Symbol" pitchFamily="18" charset="2"/>
              </a:rPr>
              <a:t> m s</a:t>
            </a:r>
            <a:r>
              <a:rPr lang="en-GB" sz="2400" baseline="30000">
                <a:latin typeface="Times New Roman" pitchFamily="18" charset="0"/>
                <a:sym typeface="Symbol" pitchFamily="18" charset="2"/>
              </a:rPr>
              <a:t>-1</a:t>
            </a:r>
            <a:r>
              <a:rPr lang="en-GB" sz="2400">
                <a:latin typeface="Times New Roman" pitchFamily="18" charset="0"/>
                <a:sym typeface="Symbol" pitchFamily="18" charset="2"/>
              </a:rPr>
              <a:t>)</a:t>
            </a:r>
            <a:r>
              <a:rPr lang="en-GB" sz="24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924300" y="4076700"/>
            <a:ext cx="2524125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GB"/>
              <a:t> </a:t>
            </a:r>
            <a:r>
              <a:rPr lang="en-GB" sz="2400" i="1">
                <a:latin typeface="Times New Roman" pitchFamily="18" charset="0"/>
              </a:rPr>
              <a:t>uc</a:t>
            </a:r>
            <a:r>
              <a:rPr lang="en-GB" sz="2400" i="1" baseline="30000">
                <a:latin typeface="Times New Roman" pitchFamily="18" charset="0"/>
              </a:rPr>
              <a:t>2</a:t>
            </a:r>
            <a:r>
              <a:rPr lang="en-GB" sz="2400" i="1">
                <a:latin typeface="Times New Roman" pitchFamily="18" charset="0"/>
              </a:rPr>
              <a:t> = </a:t>
            </a:r>
            <a:r>
              <a:rPr lang="en-GB" sz="2400">
                <a:latin typeface="Times New Roman" pitchFamily="18" charset="0"/>
              </a:rPr>
              <a:t>931,5</a:t>
            </a:r>
            <a:r>
              <a:rPr lang="en-GB"/>
              <a:t> </a:t>
            </a:r>
            <a:r>
              <a:rPr lang="hr-HR" sz="2400">
                <a:latin typeface="Times New Roman" pitchFamily="18" charset="0"/>
              </a:rPr>
              <a:t>M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eV  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084888" y="3332163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GB" sz="2400">
                <a:latin typeface="Times New Roman" pitchFamily="18" charset="0"/>
                <a:sym typeface="Symbol" pitchFamily="18" charset="2"/>
              </a:rPr>
              <a:t>= 1,4924</a:t>
            </a:r>
            <a:r>
              <a:rPr lang="en-GB" sz="2400">
                <a:latin typeface="Times New Roman" pitchFamily="18" charset="0"/>
              </a:rPr>
              <a:t>10</a:t>
            </a:r>
            <a:r>
              <a:rPr lang="en-GB" sz="2400" baseline="30000">
                <a:latin typeface="Times New Roman" pitchFamily="18" charset="0"/>
                <a:sym typeface="Symbol" pitchFamily="18" charset="2"/>
              </a:rPr>
              <a:t>-10</a:t>
            </a:r>
            <a:r>
              <a:rPr lang="en-GB" sz="2400">
                <a:latin typeface="Times New Roman" pitchFamily="18" charset="0"/>
                <a:sym typeface="Symbol" pitchFamily="18" charset="2"/>
              </a:rPr>
              <a:t> J </a:t>
            </a:r>
            <a:endParaRPr lang="hr-HR" sz="24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1187450" y="3933825"/>
          <a:ext cx="2160588" cy="830263"/>
        </p:xfrm>
        <a:graphic>
          <a:graphicData uri="http://schemas.openxmlformats.org/presentationml/2006/ole">
            <p:oleObj spid="_x0000_s4113" name="Equation" r:id="rId3" imgW="11556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  <p:bldP spid="4103" grpId="0"/>
      <p:bldP spid="4104" grpId="0"/>
      <p:bldP spid="4105" grpId="0"/>
      <p:bldP spid="4108" grpId="0"/>
      <p:bldP spid="4111" grpId="0" animBg="1"/>
      <p:bldP spid="4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395288" y="411163"/>
            <a:ext cx="8142287" cy="820737"/>
            <a:chOff x="249" y="259"/>
            <a:chExt cx="5129" cy="517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49" y="259"/>
              <a:ext cx="5129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 anchor="ctr">
              <a:spAutoFit/>
            </a:bodyPr>
            <a:lstStyle/>
            <a:p>
              <a:pPr algn="just"/>
              <a:r>
                <a:rPr lang="hr-HR" sz="2400" b="1">
                  <a:cs typeface="Times New Roman" pitchFamily="18" charset="0"/>
                </a:rPr>
                <a:t>Primjer 1: </a:t>
              </a:r>
              <a:r>
                <a:rPr lang="hr-HR" sz="2400">
                  <a:cs typeface="Times New Roman" pitchFamily="18" charset="0"/>
                </a:rPr>
                <a:t>Koju najmanju energiju mora imati </a:t>
              </a:r>
              <a:r>
                <a:rPr lang="hr-HR" sz="2400" i="1">
                  <a:cs typeface="Times New Roman" pitchFamily="18" charset="0"/>
                  <a:sym typeface="Symbol" pitchFamily="18" charset="2"/>
                </a:rPr>
                <a:t></a:t>
              </a:r>
              <a:r>
                <a:rPr lang="hr-HR" sz="2400">
                  <a:cs typeface="Times New Roman" pitchFamily="18" charset="0"/>
                </a:rPr>
                <a:t> kvant da bi </a:t>
              </a:r>
            </a:p>
            <a:p>
              <a:pPr algn="just"/>
              <a:r>
                <a:rPr lang="hr-HR" sz="2400">
                  <a:cs typeface="Times New Roman" pitchFamily="18" charset="0"/>
                </a:rPr>
                <a:t>izazvao (</a:t>
              </a:r>
              <a:r>
                <a:rPr lang="hr-HR" sz="2400" i="1">
                  <a:cs typeface="Times New Roman" pitchFamily="18" charset="0"/>
                  <a:sym typeface="Symbol" pitchFamily="18" charset="2"/>
                </a:rPr>
                <a:t></a:t>
              </a:r>
              <a:r>
                <a:rPr lang="hr-HR" sz="2400" i="1">
                  <a:cs typeface="Times New Roman" pitchFamily="18" charset="0"/>
                </a:rPr>
                <a:t>,n</a:t>
              </a:r>
              <a:r>
                <a:rPr lang="hr-HR" sz="2400">
                  <a:cs typeface="Times New Roman" pitchFamily="18" charset="0"/>
                  <a:sym typeface="Symbol" pitchFamily="18" charset="2"/>
                </a:rPr>
                <a:t>) reakciju na          ? </a:t>
              </a:r>
              <a:endParaRPr lang="hr-HR" sz="2400" i="1"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5124" name="Object 4"/>
            <p:cNvGraphicFramePr>
              <a:graphicFrameLocks noChangeAspect="1"/>
            </p:cNvGraphicFramePr>
            <p:nvPr/>
          </p:nvGraphicFramePr>
          <p:xfrm>
            <a:off x="2426" y="482"/>
            <a:ext cx="453" cy="294"/>
          </p:xfrm>
          <a:graphic>
            <a:graphicData uri="http://schemas.openxmlformats.org/presentationml/2006/ole">
              <p:oleObj spid="_x0000_s5124" name="Equation" r:id="rId3" imgW="355446" imgH="228501" progId="Equation.3">
                <p:embed/>
              </p:oleObj>
            </a:graphicData>
          </a:graphic>
        </p:graphicFrame>
      </p:grp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755650" y="2224088"/>
          <a:ext cx="2592388" cy="519112"/>
        </p:xfrm>
        <a:graphic>
          <a:graphicData uri="http://schemas.openxmlformats.org/presentationml/2006/ole">
            <p:oleObj spid="_x0000_s5127" name="Equation" r:id="rId4" imgW="1143000" imgH="228600" progId="Equation.3">
              <p:embed/>
            </p:oleObj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60413" y="2943225"/>
            <a:ext cx="193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hr-HR" sz="2400">
                <a:latin typeface="Times New Roman" pitchFamily="18" charset="0"/>
              </a:rPr>
              <a:t>0 + 12 = </a:t>
            </a:r>
            <a:r>
              <a:rPr lang="hr-HR" sz="2400" i="1">
                <a:latin typeface="Times New Roman" pitchFamily="18" charset="0"/>
              </a:rPr>
              <a:t>Z</a:t>
            </a:r>
            <a:r>
              <a:rPr lang="hr-HR" sz="2400">
                <a:latin typeface="Times New Roman" pitchFamily="18" charset="0"/>
              </a:rPr>
              <a:t> + 0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20725" y="3375025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hr-HR" sz="2400" i="1">
                <a:latin typeface="Times New Roman" pitchFamily="18" charset="0"/>
              </a:rPr>
              <a:t>Z</a:t>
            </a:r>
            <a:r>
              <a:rPr lang="hr-HR" sz="2400">
                <a:latin typeface="Times New Roman" pitchFamily="18" charset="0"/>
              </a:rPr>
              <a:t> = 12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69925" y="3879850"/>
            <a:ext cx="198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hr-HR" sz="2400">
                <a:latin typeface="Times New Roman" pitchFamily="18" charset="0"/>
              </a:rPr>
              <a:t>0 + 24 = </a:t>
            </a:r>
            <a:r>
              <a:rPr lang="hr-HR" sz="2400" i="1">
                <a:latin typeface="Times New Roman" pitchFamily="18" charset="0"/>
              </a:rPr>
              <a:t>A + </a:t>
            </a:r>
            <a:r>
              <a:rPr lang="hr-HR" sz="2400">
                <a:latin typeface="Times New Roman" pitchFamily="18" charset="0"/>
              </a:rPr>
              <a:t>1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11200" y="4456113"/>
            <a:ext cx="99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hr-HR" sz="2400" i="1">
                <a:latin typeface="Times New Roman" pitchFamily="18" charset="0"/>
              </a:rPr>
              <a:t>A</a:t>
            </a:r>
            <a:r>
              <a:rPr lang="hr-HR" sz="2400">
                <a:latin typeface="Times New Roman" pitchFamily="18" charset="0"/>
              </a:rPr>
              <a:t> = 23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356100" y="2943225"/>
          <a:ext cx="2879725" cy="527050"/>
        </p:xfrm>
        <a:graphic>
          <a:graphicData uri="http://schemas.openxmlformats.org/presentationml/2006/ole">
            <p:oleObj spid="_x0000_s5134" name="Equation" r:id="rId5" imgW="1244600" imgH="228600" progId="Equation.3">
              <p:embed/>
            </p:oleObj>
          </a:graphicData>
        </a:graphic>
      </p:graphicFrame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2805113" y="4797425"/>
            <a:ext cx="5986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>
                <a:latin typeface="Times New Roman" pitchFamily="18" charset="0"/>
              </a:rPr>
              <a:t>  =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(22,98754 u + 1,00866 u - 23,97874 u)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2987675" y="5949950"/>
            <a:ext cx="216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16,3 MeV 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3727450" y="3533775"/>
            <a:ext cx="387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Mg24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=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Mg23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+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endParaRPr lang="hr-HR" sz="24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3875088" y="409575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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= (m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Mg23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-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Mg24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)c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endParaRPr lang="hr-HR" sz="24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468313" y="1412875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b="1"/>
              <a:t>Rješenje:</a:t>
            </a:r>
            <a:endParaRPr lang="hr-HR" b="1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3325813" y="5300663"/>
            <a:ext cx="470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hr-HR" sz="2400" i="1">
                <a:latin typeface="Times New Roman" pitchFamily="18" charset="0"/>
                <a:sym typeface="Symbol" pitchFamily="18" charset="2"/>
              </a:rPr>
              <a:t>=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0,01746 u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= 0,01746</a:t>
            </a:r>
            <a:r>
              <a:rPr lang="hr-HR" sz="2400">
                <a:latin typeface="Times New Roman" pitchFamily="18" charset="0"/>
              </a:rPr>
              <a:t>931,5 MeV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/>
      <p:bldP spid="5131" grpId="0"/>
      <p:bldP spid="5132" grpId="0"/>
      <p:bldP spid="5151" grpId="0"/>
      <p:bldP spid="5153" grpId="0"/>
      <p:bldP spid="5154" grpId="0"/>
      <p:bldP spid="5155" grpId="0"/>
      <p:bldP spid="5156" grpId="0"/>
      <p:bldP spid="51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328613" y="404813"/>
            <a:ext cx="8815387" cy="893762"/>
            <a:chOff x="207" y="255"/>
            <a:chExt cx="5553" cy="563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07" y="300"/>
              <a:ext cx="555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lang="hr-HR" sz="2400" b="1">
                  <a:cs typeface="Times New Roman" pitchFamily="18" charset="0"/>
                </a:rPr>
                <a:t>Primjer 2:</a:t>
              </a:r>
              <a:r>
                <a:rPr lang="hr-HR" sz="2400">
                  <a:cs typeface="Times New Roman" pitchFamily="18" charset="0"/>
                </a:rPr>
                <a:t> Reakcija (</a:t>
              </a:r>
              <a:r>
                <a:rPr lang="hr-HR" sz="2400" i="1">
                  <a:cs typeface="Times New Roman" pitchFamily="18" charset="0"/>
                </a:rPr>
                <a:t>n</a:t>
              </a:r>
              <a:r>
                <a:rPr lang="hr-HR" sz="2400">
                  <a:cs typeface="Times New Roman" pitchFamily="18" charset="0"/>
                </a:rPr>
                <a:t>,</a:t>
              </a:r>
              <a:r>
                <a:rPr lang="hr-HR" sz="24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</a:t>
              </a:r>
              <a:r>
                <a:rPr lang="hr-HR" sz="2400">
                  <a:cs typeface="Times New Roman" pitchFamily="18" charset="0"/>
                </a:rPr>
                <a:t>) na </a:t>
              </a:r>
              <a:r>
                <a:rPr lang="hr-HR" sz="2400"/>
                <a:t>        nastaje bombardiranjem bora </a:t>
              </a:r>
            </a:p>
            <a:p>
              <a:pPr algn="just"/>
              <a:r>
                <a:rPr lang="hr-HR" sz="2400"/>
                <a:t>sporim neutronima.</a:t>
              </a:r>
              <a:r>
                <a:rPr lang="hr-HR" sz="2400"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2744" y="255"/>
            <a:ext cx="363" cy="363"/>
          </p:xfrm>
          <a:graphic>
            <a:graphicData uri="http://schemas.openxmlformats.org/presentationml/2006/ole">
              <p:oleObj spid="_x0000_s6148" name="Equation" r:id="rId3" imgW="228600" imgH="228600" progId="Equation.3">
                <p:embed/>
              </p:oleObj>
            </a:graphicData>
          </a:graphic>
        </p:graphicFrame>
      </p:grp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3850" y="1268413"/>
            <a:ext cx="639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just">
              <a:buFontTx/>
              <a:buAutoNum type="alphaLcParenR"/>
            </a:pPr>
            <a:r>
              <a:rPr lang="hr-HR" sz="2400">
                <a:cs typeface="Times New Roman" pitchFamily="18" charset="0"/>
              </a:rPr>
              <a:t>Kolika se energija oslobodi tom reakcijom? </a:t>
            </a:r>
            <a:endParaRPr lang="hr-HR" sz="240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755650" y="4581525"/>
            <a:ext cx="719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(1,00866 u + 10,01019 u - 7,01436 u - 4,00150 u)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</a:t>
            </a:r>
            <a:endParaRPr lang="hr-HR" sz="2400">
              <a:latin typeface="Times New Roman" pitchFamily="18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555875" y="5734050"/>
            <a:ext cx="196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 sz="2400" i="1">
                <a:latin typeface="Times New Roman" pitchFamily="18" charset="0"/>
              </a:rPr>
              <a:t> =</a:t>
            </a:r>
            <a:r>
              <a:rPr lang="hr-HR" sz="2400">
                <a:latin typeface="Times New Roman" pitchFamily="18" charset="0"/>
              </a:rPr>
              <a:t> 2,8 MeV</a:t>
            </a:r>
            <a:r>
              <a:rPr lang="hr-HR"/>
              <a:t> 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2268538" y="1841500"/>
          <a:ext cx="2447925" cy="506413"/>
        </p:xfrm>
        <a:graphic>
          <a:graphicData uri="http://schemas.openxmlformats.org/presentationml/2006/ole">
            <p:oleObj spid="_x0000_s6160" name="Equation" r:id="rId4" imgW="1104900" imgH="228600" progId="Equation.3">
              <p:embed/>
            </p:oleObj>
          </a:graphicData>
        </a:graphic>
      </p:graphicFrame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827088" y="2395538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n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m</a:t>
            </a:r>
            <a:r>
              <a:rPr lang="hr-HR" sz="2400" i="1" baseline="-25000">
                <a:latin typeface="Times New Roman" pitchFamily="18" charset="0"/>
              </a:rPr>
              <a:t>B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= m</a:t>
            </a:r>
            <a:r>
              <a:rPr lang="hr-HR" sz="2400" i="1" baseline="-25000">
                <a:latin typeface="Times New Roman" pitchFamily="18" charset="0"/>
              </a:rPr>
              <a:t>Li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+ 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/>
              <a:t> 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827088" y="3019425"/>
            <a:ext cx="417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 </a:t>
            </a:r>
            <a:r>
              <a:rPr lang="hr-HR" sz="2400" i="1">
                <a:latin typeface="Times New Roman" pitchFamily="18" charset="0"/>
              </a:rPr>
              <a:t>= m</a:t>
            </a:r>
            <a:r>
              <a:rPr lang="hr-HR" sz="2400" i="1" baseline="-25000">
                <a:latin typeface="Times New Roman" pitchFamily="18" charset="0"/>
              </a:rPr>
              <a:t>n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m</a:t>
            </a:r>
            <a:r>
              <a:rPr lang="hr-HR" sz="2400" i="1" baseline="-25000">
                <a:latin typeface="Times New Roman" pitchFamily="18" charset="0"/>
              </a:rPr>
              <a:t>B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- m</a:t>
            </a:r>
            <a:r>
              <a:rPr lang="hr-HR" sz="2400" i="1" baseline="-25000">
                <a:latin typeface="Times New Roman" pitchFamily="18" charset="0"/>
              </a:rPr>
              <a:t>Li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 </a:t>
            </a:r>
            <a:r>
              <a:rPr lang="hr-HR" sz="2400" i="1">
                <a:latin typeface="Times New Roman" pitchFamily="18" charset="0"/>
              </a:rPr>
              <a:t>- 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</a:t>
            </a:r>
            <a:endParaRPr lang="hr-HR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784225" y="3619500"/>
            <a:ext cx="371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 </a:t>
            </a:r>
            <a:r>
              <a:rPr lang="hr-HR" sz="2400" i="1">
                <a:latin typeface="Times New Roman" pitchFamily="18" charset="0"/>
              </a:rPr>
              <a:t>= (m</a:t>
            </a:r>
            <a:r>
              <a:rPr lang="hr-HR" sz="2400" i="1" baseline="-25000">
                <a:latin typeface="Times New Roman" pitchFamily="18" charset="0"/>
              </a:rPr>
              <a:t>n</a:t>
            </a:r>
            <a:r>
              <a:rPr lang="hr-HR" sz="2400" i="1">
                <a:latin typeface="Times New Roman" pitchFamily="18" charset="0"/>
              </a:rPr>
              <a:t> + m</a:t>
            </a:r>
            <a:r>
              <a:rPr lang="hr-HR" sz="2400" i="1" baseline="-25000">
                <a:latin typeface="Times New Roman" pitchFamily="18" charset="0"/>
              </a:rPr>
              <a:t>B</a:t>
            </a:r>
            <a:r>
              <a:rPr lang="hr-HR" sz="2400" i="1">
                <a:latin typeface="Times New Roman" pitchFamily="18" charset="0"/>
              </a:rPr>
              <a:t> - m</a:t>
            </a:r>
            <a:r>
              <a:rPr lang="hr-HR" sz="2400" i="1" baseline="-25000">
                <a:latin typeface="Times New Roman" pitchFamily="18" charset="0"/>
              </a:rPr>
              <a:t>Li</a:t>
            </a:r>
            <a:r>
              <a:rPr lang="hr-HR" sz="2400" i="1" baseline="30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– 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</a:rPr>
              <a:t>)c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</a:t>
            </a:r>
            <a:endParaRPr lang="hr-HR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116013" y="5084763"/>
            <a:ext cx="481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0,00299 u</a:t>
            </a:r>
            <a:r>
              <a:rPr lang="hr-HR" sz="2400" i="1">
                <a:latin typeface="Times New Roman" pitchFamily="18" charset="0"/>
              </a:rPr>
              <a:t> 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0,00299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>
                <a:latin typeface="Times New Roman" pitchFamily="18" charset="0"/>
              </a:rPr>
              <a:t>931,5 MeV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8" grpId="0"/>
      <p:bldP spid="6159" grpId="0"/>
      <p:bldP spid="6162" grpId="0"/>
      <p:bldP spid="6163" grpId="0"/>
      <p:bldP spid="6164" grpId="0"/>
      <p:bldP spid="6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765175"/>
            <a:ext cx="774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just"/>
            <a:r>
              <a:rPr lang="hr-HR" sz="2400"/>
              <a:t>b) </a:t>
            </a:r>
            <a:r>
              <a:rPr lang="hr-HR" sz="2400">
                <a:cs typeface="Times New Roman" pitchFamily="18" charset="0"/>
              </a:rPr>
              <a:t>Kolika je kinetička energija svake od nastalih čestica?</a:t>
            </a:r>
            <a:endParaRPr lang="hr-HR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11188" y="1628775"/>
          <a:ext cx="2592387" cy="430213"/>
        </p:xfrm>
        <a:graphic>
          <a:graphicData uri="http://schemas.openxmlformats.org/presentationml/2006/ole">
            <p:oleObj spid="_x0000_s7173" name="Equation" r:id="rId3" imgW="1206500" imgH="203200" progId="Equation.3">
              <p:embed/>
            </p:oleObj>
          </a:graphicData>
        </a:graphic>
      </p:graphicFrame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684213" y="2349500"/>
          <a:ext cx="1584325" cy="438150"/>
        </p:xfrm>
        <a:graphic>
          <a:graphicData uri="http://schemas.openxmlformats.org/presentationml/2006/ole">
            <p:oleObj spid="_x0000_s7175" name="Equation" r:id="rId4" imgW="723586" imgH="203112" progId="Equation.3">
              <p:embed/>
            </p:oleObj>
          </a:graphicData>
        </a:graphic>
      </p:graphicFrame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11188" y="2997200"/>
          <a:ext cx="1800225" cy="446088"/>
        </p:xfrm>
        <a:graphic>
          <a:graphicData uri="http://schemas.openxmlformats.org/presentationml/2006/ole">
            <p:oleObj spid="_x0000_s7177" name="Equation" r:id="rId5" imgW="812447" imgH="203112" progId="Equation.3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684213" y="3573463"/>
          <a:ext cx="1439862" cy="439737"/>
        </p:xfrm>
        <a:graphic>
          <a:graphicData uri="http://schemas.openxmlformats.org/presentationml/2006/ole">
            <p:oleObj spid="_x0000_s7179" name="Equation" r:id="rId6" imgW="660113" imgH="203112" progId="Equation.3">
              <p:embed/>
            </p:oleObj>
          </a:graphicData>
        </a:graphic>
      </p:graphicFrame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11188" y="4149725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</a:rPr>
              <a:t>Li</a:t>
            </a:r>
            <a:r>
              <a:rPr lang="hr-HR" sz="2400" i="1">
                <a:latin typeface="Times New Roman" pitchFamily="18" charset="0"/>
              </a:rPr>
              <a:t> = p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/>
              <a:t> 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468313" y="4868863"/>
          <a:ext cx="3168650" cy="741362"/>
        </p:xfrm>
        <a:graphic>
          <a:graphicData uri="http://schemas.openxmlformats.org/presentationml/2006/ole">
            <p:oleObj spid="_x0000_s7182" name="Equation" r:id="rId7" imgW="1663700" imgH="393700" progId="Equation.3">
              <p:embed/>
            </p:oleObj>
          </a:graphicData>
        </a:graphic>
      </p:graphicFrame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468313" y="5805488"/>
          <a:ext cx="1368425" cy="457200"/>
        </p:xfrm>
        <a:graphic>
          <a:graphicData uri="http://schemas.openxmlformats.org/presentationml/2006/ole">
            <p:oleObj spid="_x0000_s7186" name="Equation" r:id="rId8" imgW="710891" imgH="241195" progId="Equation.3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4284663" y="1700213"/>
          <a:ext cx="2952750" cy="482600"/>
        </p:xfrm>
        <a:graphic>
          <a:graphicData uri="http://schemas.openxmlformats.org/presentationml/2006/ole">
            <p:oleObj spid="_x0000_s7188" name="Equation" r:id="rId9" imgW="1459866" imgH="241195" progId="Equation.3">
              <p:embed/>
            </p:oleObj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4356100" y="2420938"/>
          <a:ext cx="2519363" cy="458787"/>
        </p:xfrm>
        <a:graphic>
          <a:graphicData uri="http://schemas.openxmlformats.org/presentationml/2006/ole">
            <p:oleObj spid="_x0000_s7190" name="Equation" r:id="rId10" imgW="1091726" imgH="203112" progId="Equation.3">
              <p:embed/>
            </p:oleObj>
          </a:graphicData>
        </a:graphic>
      </p:graphicFrame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4284663" y="3068638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kLi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= E</a:t>
            </a:r>
            <a:r>
              <a:rPr lang="hr-HR" sz="2400" i="1" baseline="-25000">
                <a:latin typeface="Times New Roman" pitchFamily="18" charset="0"/>
              </a:rPr>
              <a:t>k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4067175" y="3789363"/>
          <a:ext cx="4537075" cy="762000"/>
        </p:xfrm>
        <a:graphic>
          <a:graphicData uri="http://schemas.openxmlformats.org/presentationml/2006/ole">
            <p:oleObj spid="_x0000_s7193" name="Equation" r:id="rId11" imgW="2438400" imgH="406400" progId="Equation.3">
              <p:embed/>
            </p:oleObj>
          </a:graphicData>
        </a:graphic>
      </p:graphicFrame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4356100" y="4797425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kLi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1,0 MeV</a:t>
            </a:r>
            <a:r>
              <a:rPr lang="hr-HR"/>
              <a:t> 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4318000" y="53736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= 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 sz="2400" i="1">
                <a:latin typeface="Times New Roman" pitchFamily="18" charset="0"/>
              </a:rPr>
              <a:t> - E</a:t>
            </a:r>
            <a:r>
              <a:rPr lang="hr-HR" sz="2400" i="1" baseline="-25000">
                <a:latin typeface="Times New Roman" pitchFamily="18" charset="0"/>
              </a:rPr>
              <a:t>kLi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2,8 MeV - 1,0 MeV</a:t>
            </a:r>
            <a:r>
              <a:rPr lang="hr-HR"/>
              <a:t> 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4427538" y="6008688"/>
            <a:ext cx="280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kHe</a:t>
            </a:r>
            <a:r>
              <a:rPr lang="hr-HR" sz="2400" i="1">
                <a:latin typeface="Times New Roman" pitchFamily="18" charset="0"/>
              </a:rPr>
              <a:t> =</a:t>
            </a:r>
            <a:r>
              <a:rPr lang="hr-HR" sz="2400">
                <a:latin typeface="Times New Roman" pitchFamily="18" charset="0"/>
              </a:rPr>
              <a:t> 1,8 MeV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81" grpId="0"/>
      <p:bldP spid="7183" grpId="0"/>
      <p:bldP spid="7192" grpId="0"/>
      <p:bldP spid="7195" grpId="0"/>
      <p:bldP spid="7196" grpId="0"/>
      <p:bldP spid="7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0825" y="260350"/>
            <a:ext cx="8599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b="1"/>
              <a:t>Primjer 3:</a:t>
            </a:r>
            <a:r>
              <a:rPr lang="hr-HR" sz="2400"/>
              <a:t> U reakciji</a:t>
            </a:r>
            <a:r>
              <a:rPr lang="hr-HR"/>
              <a:t>                                            </a:t>
            </a:r>
            <a:r>
              <a:rPr lang="hr-HR" sz="2400"/>
              <a:t>jezgra berilija je </a:t>
            </a:r>
          </a:p>
          <a:p>
            <a:r>
              <a:rPr lang="hr-HR" sz="2400"/>
              <a:t>nepokretna, dok je kinetička energija </a:t>
            </a:r>
            <a:r>
              <a:rPr lang="hr-HR" sz="2400" i="1">
                <a:sym typeface="Symbol" pitchFamily="18" charset="2"/>
              </a:rPr>
              <a:t></a:t>
            </a:r>
            <a:r>
              <a:rPr lang="hr-HR" sz="2400" i="1"/>
              <a:t> </a:t>
            </a:r>
            <a:r>
              <a:rPr lang="hr-HR" sz="2400"/>
              <a:t>čestice 5,3 MeV. </a:t>
            </a:r>
          </a:p>
          <a:p>
            <a:r>
              <a:rPr lang="hr-HR" sz="2400"/>
              <a:t>Neutron odlijeće okomito na smjer gibanja </a:t>
            </a:r>
            <a:r>
              <a:rPr lang="hr-HR" sz="2400" i="1">
                <a:sym typeface="Symbol" pitchFamily="18" charset="2"/>
              </a:rPr>
              <a:t></a:t>
            </a:r>
            <a:r>
              <a:rPr lang="hr-HR" sz="2400" i="1"/>
              <a:t> </a:t>
            </a:r>
            <a:r>
              <a:rPr lang="hr-HR" sz="2400"/>
              <a:t>čestice. Odredite </a:t>
            </a:r>
          </a:p>
          <a:p>
            <a:r>
              <a:rPr lang="hr-HR" sz="2400"/>
              <a:t>kinetičke energije produkata reakcije.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276600" y="260350"/>
          <a:ext cx="2376488" cy="471488"/>
        </p:xfrm>
        <a:graphic>
          <a:graphicData uri="http://schemas.openxmlformats.org/presentationml/2006/ole">
            <p:oleObj spid="_x0000_s9221" name="Equation" r:id="rId3" imgW="1155700" imgH="228600" progId="Equation.3">
              <p:embed/>
            </p:oleObj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0825" y="1773238"/>
            <a:ext cx="6816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>
                <a:latin typeface="Times New Roman" pitchFamily="18" charset="0"/>
              </a:rPr>
              <a:t>(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Be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9,00999 u, 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>
                <a:latin typeface="Times New Roman" pitchFamily="18" charset="0"/>
              </a:rPr>
              <a:t> = 4,00150 u, 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C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11,99670 u, </a:t>
            </a:r>
          </a:p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n</a:t>
            </a:r>
            <a:r>
              <a:rPr lang="hr-HR" sz="2400" i="1">
                <a:latin typeface="Times New Roman" pitchFamily="18" charset="0"/>
              </a:rPr>
              <a:t> =</a:t>
            </a:r>
            <a:r>
              <a:rPr lang="hr-HR" sz="2400">
                <a:latin typeface="Times New Roman" pitchFamily="18" charset="0"/>
              </a:rPr>
              <a:t>1,00866 u)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3850" y="2636838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b="1"/>
              <a:t>Rješenje:</a:t>
            </a:r>
            <a:endParaRPr lang="hr-HR" b="1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23850" y="3095625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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5,3 MeV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95288" y="357187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50825" y="3644900"/>
            <a:ext cx="163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>
                <a:latin typeface="Times New Roman" pitchFamily="18" charset="0"/>
              </a:rPr>
              <a:t> , E</a:t>
            </a:r>
            <a:r>
              <a:rPr lang="hr-HR" sz="2400" i="1" baseline="-25000">
                <a:latin typeface="Times New Roman" pitchFamily="18" charset="0"/>
              </a:rPr>
              <a:t>kn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?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913063" y="3357563"/>
            <a:ext cx="6122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Be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 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</a:t>
            </a:r>
            <a:r>
              <a:rPr lang="hr-HR" sz="2400" i="1">
                <a:latin typeface="Times New Roman" pitchFamily="18" charset="0"/>
              </a:rPr>
              <a:t> =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kC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kn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840038" y="3905250"/>
            <a:ext cx="5888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kC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kn </a:t>
            </a:r>
            <a:r>
              <a:rPr lang="hr-HR" sz="2400" i="1">
                <a:latin typeface="Times New Roman" pitchFamily="18" charset="0"/>
              </a:rPr>
              <a:t>= m</a:t>
            </a:r>
            <a:r>
              <a:rPr lang="hr-HR" sz="2400" i="1" baseline="-25000">
                <a:latin typeface="Times New Roman" pitchFamily="18" charset="0"/>
              </a:rPr>
              <a:t>Be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 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</a:t>
            </a:r>
            <a:r>
              <a:rPr lang="hr-HR" sz="2400" i="1">
                <a:latin typeface="Times New Roman" pitchFamily="18" charset="0"/>
              </a:rPr>
              <a:t> -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-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endParaRPr lang="hr-HR" sz="2400" i="1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840038" y="4410075"/>
            <a:ext cx="547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kC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kn </a:t>
            </a:r>
            <a:r>
              <a:rPr lang="hr-HR" sz="2400" i="1">
                <a:latin typeface="Times New Roman" pitchFamily="18" charset="0"/>
              </a:rPr>
              <a:t>= (m</a:t>
            </a:r>
            <a:r>
              <a:rPr lang="hr-HR" sz="2400" i="1" baseline="-25000">
                <a:latin typeface="Times New Roman" pitchFamily="18" charset="0"/>
              </a:rPr>
              <a:t>Be</a:t>
            </a:r>
            <a:r>
              <a:rPr lang="hr-HR" sz="2400" i="1">
                <a:latin typeface="Times New Roman" pitchFamily="18" charset="0"/>
              </a:rPr>
              <a:t> +  m</a:t>
            </a:r>
            <a:r>
              <a:rPr lang="hr-HR" sz="2400" i="1" baseline="-25000">
                <a:latin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</a:rPr>
              <a:t> -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–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)c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 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k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39750" y="5013325"/>
            <a:ext cx="844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>
                <a:latin typeface="Times New Roman" pitchFamily="18" charset="0"/>
              </a:rPr>
              <a:t>= (9,00999 u + 4,00150 u -  11,99670 u - 1,00866 u)· 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>
                <a:latin typeface="Times New Roman" pitchFamily="18" charset="0"/>
              </a:rPr>
              <a:t> + 5,3 MeV 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39750" y="5518150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>
                <a:latin typeface="Times New Roman" pitchFamily="18" charset="0"/>
              </a:rPr>
              <a:t>= 0,00613 u 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>
                <a:latin typeface="Times New Roman" pitchFamily="18" charset="0"/>
              </a:rPr>
              <a:t> + 5,3 MeV 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714875" y="577850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kC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kn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11 MeV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/>
      <p:bldP spid="9224" grpId="0"/>
      <p:bldP spid="9225" grpId="0"/>
      <p:bldP spid="9226" grpId="0" animBg="1"/>
      <p:bldP spid="9227" grpId="0"/>
      <p:bldP spid="9228" grpId="0"/>
      <p:bldP spid="9230" grpId="0"/>
      <p:bldP spid="9231" grpId="0"/>
      <p:bldP spid="9232" grpId="0"/>
      <p:bldP spid="9233" grpId="0"/>
      <p:bldP spid="92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755650" y="1700213"/>
            <a:ext cx="17287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484438" y="908050"/>
            <a:ext cx="0" cy="792163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755650" y="908050"/>
            <a:ext cx="1728788" cy="79216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331913" y="763588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</a:rPr>
              <a:t>C</a:t>
            </a:r>
            <a:endParaRPr lang="hr-HR" sz="24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476375" y="1700213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</a:t>
            </a:r>
            <a:endParaRPr lang="hr-HR" sz="24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484438" y="1050925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p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n</a:t>
            </a:r>
            <a:endParaRPr lang="hr-HR" sz="24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071938" y="1485900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endParaRPr lang="en-US" sz="2400" i="1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4143375" y="1196975"/>
          <a:ext cx="1800225" cy="517525"/>
        </p:xfrm>
        <a:graphic>
          <a:graphicData uri="http://schemas.openxmlformats.org/presentationml/2006/ole">
            <p:oleObj spid="_x0000_s10254" name="Equation" r:id="rId3" imgW="838080" imgH="241200" progId="Equation.3">
              <p:embed/>
            </p:oleObj>
          </a:graphicData>
        </a:graphic>
      </p:graphicFrame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568700" y="1965325"/>
            <a:ext cx="395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2E</a:t>
            </a:r>
            <a:r>
              <a:rPr lang="hr-HR" sz="2400" i="1" baseline="-25000">
                <a:latin typeface="Times New Roman" pitchFamily="18" charset="0"/>
              </a:rPr>
              <a:t>kC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C</a:t>
            </a:r>
            <a:r>
              <a:rPr lang="hr-HR" sz="2400" i="1">
                <a:latin typeface="Times New Roman" pitchFamily="18" charset="0"/>
              </a:rPr>
              <a:t> - 2E</a:t>
            </a:r>
            <a:r>
              <a:rPr lang="hr-HR" sz="2400" i="1" baseline="-25000">
                <a:latin typeface="Times New Roman" pitchFamily="18" charset="0"/>
              </a:rPr>
              <a:t>kn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n</a:t>
            </a:r>
            <a:r>
              <a:rPr lang="hr-HR" sz="2400" i="1">
                <a:latin typeface="Times New Roman" pitchFamily="18" charset="0"/>
              </a:rPr>
              <a:t> = 2E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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He</a:t>
            </a:r>
            <a:endParaRPr lang="hr-HR" baseline="-25000">
              <a:sym typeface="Symbol" pitchFamily="18" charset="2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492500" y="414972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kC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11 MeV - 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kn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835150" y="573405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kn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8,5 MeV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859338" y="566102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kC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2,5 MeV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568700" y="2684463"/>
            <a:ext cx="395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kC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C</a:t>
            </a:r>
            <a:r>
              <a:rPr lang="hr-HR" sz="2400" i="1">
                <a:latin typeface="Times New Roman" pitchFamily="18" charset="0"/>
              </a:rPr>
              <a:t> - E</a:t>
            </a:r>
            <a:r>
              <a:rPr lang="hr-HR" sz="2400" i="1" baseline="-25000">
                <a:latin typeface="Times New Roman" pitchFamily="18" charset="0"/>
              </a:rPr>
              <a:t>kn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n</a:t>
            </a:r>
            <a:r>
              <a:rPr lang="hr-HR" sz="2400" i="1">
                <a:latin typeface="Times New Roman" pitchFamily="18" charset="0"/>
              </a:rPr>
              <a:t> = E</a:t>
            </a:r>
            <a:r>
              <a:rPr lang="hr-HR" sz="2400" i="1" baseline="-25000">
                <a:latin typeface="Times New Roman" pitchFamily="18" charset="0"/>
              </a:rPr>
              <a:t>k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</a:t>
            </a:r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He</a:t>
            </a:r>
            <a:endParaRPr lang="hr-HR" baseline="-25000">
              <a:sym typeface="Symbol" pitchFamily="18" charset="2"/>
            </a:endParaRP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1116013" y="3500438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>
                <a:latin typeface="Times New Roman" pitchFamily="18" charset="0"/>
              </a:rPr>
              <a:t>11,99670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kC</a:t>
            </a:r>
            <a:r>
              <a:rPr lang="hr-HR" sz="2400" i="1">
                <a:latin typeface="Times New Roman" pitchFamily="18" charset="0"/>
              </a:rPr>
              <a:t> – </a:t>
            </a:r>
            <a:r>
              <a:rPr lang="hr-HR" sz="2400">
                <a:latin typeface="Times New Roman" pitchFamily="18" charset="0"/>
              </a:rPr>
              <a:t>1,00866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kn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5,3 MeV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>
                <a:latin typeface="Times New Roman" pitchFamily="18" charset="0"/>
              </a:rPr>
              <a:t>4,00150 u</a:t>
            </a:r>
            <a:endParaRPr lang="hr-HR" baseline="-25000">
              <a:sym typeface="Symbol" pitchFamily="18" charset="2"/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971550" y="4797425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438525" algn="l"/>
              </a:tabLst>
            </a:pPr>
            <a:r>
              <a:rPr lang="hr-HR" sz="2400">
                <a:latin typeface="Times New Roman" pitchFamily="18" charset="0"/>
              </a:rPr>
              <a:t>11,99670 u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r-HR" sz="2400">
                <a:latin typeface="Times New Roman" pitchFamily="18" charset="0"/>
              </a:rPr>
              <a:t>(11 MeV - 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kn</a:t>
            </a:r>
            <a:r>
              <a:rPr lang="hr-HR" sz="2400">
                <a:latin typeface="Times New Roman" pitchFamily="18" charset="0"/>
              </a:rPr>
              <a:t>) </a:t>
            </a:r>
            <a:r>
              <a:rPr lang="hr-HR" sz="2400" i="1">
                <a:latin typeface="Times New Roman" pitchFamily="18" charset="0"/>
              </a:rPr>
              <a:t> – </a:t>
            </a:r>
            <a:r>
              <a:rPr lang="hr-HR" sz="2400">
                <a:latin typeface="Times New Roman" pitchFamily="18" charset="0"/>
              </a:rPr>
              <a:t>1,00866</a:t>
            </a:r>
            <a:r>
              <a:rPr lang="hr-HR" sz="2400" i="1">
                <a:latin typeface="Times New Roman" pitchFamily="18" charset="0"/>
              </a:rPr>
              <a:t>E</a:t>
            </a:r>
            <a:r>
              <a:rPr lang="hr-HR" sz="2400" i="1" baseline="-25000">
                <a:latin typeface="Times New Roman" pitchFamily="18" charset="0"/>
              </a:rPr>
              <a:t>kn</a:t>
            </a:r>
            <a:r>
              <a:rPr lang="hr-HR" sz="2400" i="1">
                <a:latin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</a:rPr>
              <a:t>21,21 MeV u</a:t>
            </a:r>
            <a:endParaRPr lang="hr-HR" baseline="-25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/>
      <p:bldP spid="10249" grpId="0"/>
      <p:bldP spid="10250" grpId="0"/>
      <p:bldP spid="10255" grpId="0"/>
      <p:bldP spid="10256" grpId="0"/>
      <p:bldP spid="10257" grpId="0"/>
      <p:bldP spid="10258" grpId="0"/>
      <p:bldP spid="10260" grpId="0"/>
      <p:bldP spid="10261" grpId="0"/>
      <p:bldP spid="102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379413"/>
            <a:ext cx="647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3438525" algn="l"/>
              </a:tabLst>
            </a:pPr>
            <a:r>
              <a:rPr lang="hr-HR" sz="2400" b="1"/>
              <a:t>Zadatak 1:</a:t>
            </a:r>
            <a:r>
              <a:rPr lang="hr-HR" sz="2400"/>
              <a:t> Odredite </a:t>
            </a:r>
            <a:r>
              <a:rPr lang="hr-HR" sz="2400" i="1">
                <a:latin typeface="Times New Roman" pitchFamily="18" charset="0"/>
              </a:rPr>
              <a:t>X</a:t>
            </a:r>
            <a:r>
              <a:rPr lang="hr-HR" sz="2400"/>
              <a:t> u sljedećim reakcijama: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827088" y="1052513"/>
          <a:ext cx="2736850" cy="560387"/>
        </p:xfrm>
        <a:graphic>
          <a:graphicData uri="http://schemas.openxmlformats.org/presentationml/2006/ole">
            <p:oleObj spid="_x0000_s11269" name="Equation" r:id="rId3" imgW="1117600" imgH="228600" progId="Equation.3">
              <p:embed/>
            </p:oleObj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23850" y="10525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just"/>
            <a:r>
              <a:rPr lang="hr-HR" sz="2400"/>
              <a:t>a)</a:t>
            </a:r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3851275" y="981075"/>
          <a:ext cx="2376488" cy="574675"/>
        </p:xfrm>
        <a:graphic>
          <a:graphicData uri="http://schemas.openxmlformats.org/presentationml/2006/ole">
            <p:oleObj spid="_x0000_s11273" name="Equation" r:id="rId4" imgW="1155600" imgH="279360" progId="Equation.3">
              <p:embed/>
            </p:oleObj>
          </a:graphicData>
        </a:graphic>
      </p:graphicFrame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443663" y="981075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A</a:t>
            </a:r>
            <a:r>
              <a:rPr lang="hr-HR" sz="2400" i="1" baseline="-25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239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43663" y="133985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Z</a:t>
            </a:r>
            <a:r>
              <a:rPr lang="hr-HR" sz="2400" i="1" baseline="-25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93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7740650" y="1052513"/>
          <a:ext cx="1008063" cy="638175"/>
        </p:xfrm>
        <a:graphic>
          <a:graphicData uri="http://schemas.openxmlformats.org/presentationml/2006/ole">
            <p:oleObj spid="_x0000_s11277" name="Equation" r:id="rId5" imgW="380880" imgH="241200" progId="Equation.3">
              <p:embed/>
            </p:oleObj>
          </a:graphicData>
        </a:graphic>
      </p:graphicFrame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23850" y="24685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just"/>
            <a:r>
              <a:rPr lang="hr-HR" sz="2400"/>
              <a:t>b)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755650" y="2439988"/>
          <a:ext cx="2879725" cy="561975"/>
        </p:xfrm>
        <a:graphic>
          <a:graphicData uri="http://schemas.openxmlformats.org/presentationml/2006/ole">
            <p:oleObj spid="_x0000_s11279" name="Equation" r:id="rId6" imgW="1168400" imgH="228600" progId="Equation.3">
              <p:embed/>
            </p:oleObj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3851275" y="2439988"/>
          <a:ext cx="2449513" cy="479425"/>
        </p:xfrm>
        <a:graphic>
          <a:graphicData uri="http://schemas.openxmlformats.org/presentationml/2006/ole">
            <p:oleObj spid="_x0000_s11282" name="Equation" r:id="rId7" imgW="1231560" imgH="241200" progId="Equation.3">
              <p:embed/>
            </p:oleObj>
          </a:graphicData>
        </a:graphic>
      </p:graphicFrame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6443663" y="232410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A</a:t>
            </a:r>
            <a:r>
              <a:rPr lang="hr-HR" sz="2400" i="1" baseline="-25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105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6443663" y="2684463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Z</a:t>
            </a:r>
            <a:r>
              <a:rPr lang="hr-HR" sz="2400" i="1" baseline="-25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47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7885113" y="2416175"/>
          <a:ext cx="863600" cy="620713"/>
        </p:xfrm>
        <a:graphic>
          <a:graphicData uri="http://schemas.openxmlformats.org/presentationml/2006/ole">
            <p:oleObj spid="_x0000_s11286" name="Equation" r:id="rId8" imgW="368280" imgH="241200" progId="Equation.3">
              <p:embed/>
            </p:oleObj>
          </a:graphicData>
        </a:graphic>
      </p:graphicFrame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755650" y="3805238"/>
          <a:ext cx="2592388" cy="598487"/>
        </p:xfrm>
        <a:graphic>
          <a:graphicData uri="http://schemas.openxmlformats.org/presentationml/2006/ole">
            <p:oleObj spid="_x0000_s11287" name="Equation" r:id="rId9" imgW="990600" imgH="228600" progId="Equation.3">
              <p:embed/>
            </p:oleObj>
          </a:graphicData>
        </a:graphic>
      </p:graphicFrame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323850" y="3835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just"/>
            <a:r>
              <a:rPr lang="hr-HR" sz="2400"/>
              <a:t>c)</a:t>
            </a:r>
          </a:p>
        </p:txBody>
      </p:sp>
      <p:graphicFrame>
        <p:nvGraphicFramePr>
          <p:cNvPr id="11291" name="Object 27"/>
          <p:cNvGraphicFramePr>
            <a:graphicFrameLocks noChangeAspect="1"/>
          </p:cNvGraphicFramePr>
          <p:nvPr/>
        </p:nvGraphicFramePr>
        <p:xfrm>
          <a:off x="3635375" y="3860800"/>
          <a:ext cx="2376488" cy="544513"/>
        </p:xfrm>
        <a:graphic>
          <a:graphicData uri="http://schemas.openxmlformats.org/presentationml/2006/ole">
            <p:oleObj spid="_x0000_s11291" name="Equation" r:id="rId10" imgW="1054080" imgH="241200" progId="Equation.3">
              <p:embed/>
            </p:oleObj>
          </a:graphicData>
        </a:graphic>
      </p:graphicFrame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6443663" y="3716338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A</a:t>
            </a:r>
            <a:r>
              <a:rPr lang="hr-HR" sz="2400" i="1" baseline="-25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222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6443663" y="405130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Z</a:t>
            </a:r>
            <a:r>
              <a:rPr lang="hr-HR" sz="2400" i="1" baseline="-25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86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1295" name="Object 31"/>
          <p:cNvGraphicFramePr>
            <a:graphicFrameLocks noChangeAspect="1"/>
          </p:cNvGraphicFramePr>
          <p:nvPr/>
        </p:nvGraphicFramePr>
        <p:xfrm>
          <a:off x="7883525" y="3765550"/>
          <a:ext cx="936625" cy="614363"/>
        </p:xfrm>
        <a:graphic>
          <a:graphicData uri="http://schemas.openxmlformats.org/presentationml/2006/ole">
            <p:oleObj spid="_x0000_s11295" name="Equation" r:id="rId11" imgW="368280" imgH="241200" progId="Equation.3">
              <p:embed/>
            </p:oleObj>
          </a:graphicData>
        </a:graphic>
      </p:graphicFrame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323850" y="52768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just"/>
            <a:r>
              <a:rPr lang="hr-HR" sz="2400"/>
              <a:t>d)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755650" y="5268913"/>
          <a:ext cx="2520950" cy="544512"/>
        </p:xfrm>
        <a:graphic>
          <a:graphicData uri="http://schemas.openxmlformats.org/presentationml/2006/ole">
            <p:oleObj spid="_x0000_s11297" name="Equation" r:id="rId12" imgW="1054100" imgH="228600" progId="Equation.3">
              <p:embed/>
            </p:oleObj>
          </a:graphicData>
        </a:graphic>
      </p:graphicFrame>
      <p:graphicFrame>
        <p:nvGraphicFramePr>
          <p:cNvPr id="11300" name="Object 36"/>
          <p:cNvGraphicFramePr>
            <a:graphicFrameLocks noChangeAspect="1"/>
          </p:cNvGraphicFramePr>
          <p:nvPr/>
        </p:nvGraphicFramePr>
        <p:xfrm>
          <a:off x="3492500" y="5300663"/>
          <a:ext cx="2665413" cy="538162"/>
        </p:xfrm>
        <a:graphic>
          <a:graphicData uri="http://schemas.openxmlformats.org/presentationml/2006/ole">
            <p:oleObj spid="_x0000_s11300" name="Equation" r:id="rId13" imgW="1193760" imgH="241200" progId="Equation.3">
              <p:embed/>
            </p:oleObj>
          </a:graphicData>
        </a:graphic>
      </p:graphicFrame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372225" y="5157788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A</a:t>
            </a:r>
            <a:r>
              <a:rPr lang="hr-HR" sz="2400" i="1" baseline="-25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15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6372225" y="549275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438525" algn="l"/>
              </a:tabLst>
            </a:pPr>
            <a:r>
              <a:rPr lang="hr-HR" sz="2400" i="1">
                <a:latin typeface="Times New Roman" pitchFamily="18" charset="0"/>
              </a:rPr>
              <a:t>Z</a:t>
            </a:r>
            <a:r>
              <a:rPr lang="hr-HR" sz="2400" i="1" baseline="-25000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</a:rPr>
              <a:t>7</a:t>
            </a:r>
            <a:endParaRPr lang="hr-HR" sz="2400" baseline="-2500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7956550" y="5229225"/>
          <a:ext cx="647700" cy="615950"/>
        </p:xfrm>
        <a:graphic>
          <a:graphicData uri="http://schemas.openxmlformats.org/presentationml/2006/ole">
            <p:oleObj spid="_x0000_s11304" name="Equation" r:id="rId14" imgW="253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  <p:bldP spid="11274" grpId="0"/>
      <p:bldP spid="11275" grpId="0"/>
      <p:bldP spid="11278" grpId="0"/>
      <p:bldP spid="11283" grpId="0"/>
      <p:bldP spid="11284" grpId="0"/>
      <p:bldP spid="11289" grpId="0"/>
      <p:bldP spid="11292" grpId="0"/>
      <p:bldP spid="11293" grpId="0"/>
      <p:bldP spid="11296" grpId="0"/>
      <p:bldP spid="11301" grpId="0"/>
      <p:bldP spid="113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2088" y="333375"/>
            <a:ext cx="8951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hr-HR" sz="2400" b="1"/>
              <a:t>Zadatak 2: </a:t>
            </a:r>
            <a:r>
              <a:rPr lang="hr-HR" sz="2400">
                <a:cs typeface="Times New Roman" pitchFamily="18" charset="0"/>
              </a:rPr>
              <a:t>Oslobađa li se ili troši energija pri nuklearnoj reakciji: </a:t>
            </a:r>
            <a:endParaRPr lang="hr-HR" sz="24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50825" y="1484313"/>
            <a:ext cx="345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>
                <a:cs typeface="Times New Roman" pitchFamily="18" charset="0"/>
              </a:rPr>
              <a:t>Koliki je iznos energije? </a:t>
            </a:r>
            <a:endParaRPr lang="hr-HR" sz="2400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987675" y="908050"/>
          <a:ext cx="2663825" cy="506413"/>
        </p:xfrm>
        <a:graphic>
          <a:graphicData uri="http://schemas.openxmlformats.org/presentationml/2006/ole">
            <p:oleObj spid="_x0000_s12295" name="Equation" r:id="rId3" imgW="1269720" imgH="241200" progId="Equation.3">
              <p:embed/>
            </p:oleObj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84138" y="2060575"/>
            <a:ext cx="888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sz="24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15,99052 u, 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sz="2400" i="1" baseline="-30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2,01355 u, 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sz="2400" i="1" baseline="-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13,99922 u, 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sz="2400" i="1" baseline="-3000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4,00150 u.</a:t>
            </a:r>
            <a:endParaRPr lang="hr-HR" sz="2400">
              <a:latin typeface="Times New Roman" pitchFamily="18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39738" y="2636838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 b="1"/>
              <a:t>Rješenje:</a:t>
            </a:r>
            <a:endParaRPr lang="hr-HR" b="1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984250" y="4243388"/>
            <a:ext cx="718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(15,99052 u</a:t>
            </a:r>
            <a:r>
              <a:rPr lang="hr-HR" sz="2400">
                <a:latin typeface="Times New Roman" pitchFamily="18" charset="0"/>
              </a:rPr>
              <a:t> +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2,01355 u – 13,99922 u – 4,00150 u)</a:t>
            </a:r>
            <a:r>
              <a:rPr lang="hr-HR" sz="24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hr-HR" sz="2400">
              <a:latin typeface="Times New Roman" pitchFamily="18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348038" y="5348288"/>
            <a:ext cx="311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r-HR" sz="2400"/>
              <a:t>Energija se oslobađa.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971550" y="4772025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hr-HR" sz="2400">
                <a:latin typeface="Times New Roman" pitchFamily="18" charset="0"/>
              </a:rPr>
              <a:t>,000335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>
                <a:latin typeface="Times New Roman" pitchFamily="18" charset="0"/>
              </a:rPr>
              <a:t> 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916238" y="4772025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r-HR" sz="24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hr-HR" sz="2400">
                <a:latin typeface="Times New Roman" pitchFamily="18" charset="0"/>
              </a:rPr>
              <a:t>,000335</a:t>
            </a:r>
            <a:r>
              <a:rPr lang="hr-HR" sz="2400">
                <a:latin typeface="Times New Roman" pitchFamily="18" charset="0"/>
                <a:sym typeface="Symbol" pitchFamily="18" charset="2"/>
              </a:rPr>
              <a:t>931,5 MeV</a:t>
            </a:r>
            <a:r>
              <a:rPr lang="hr-HR" sz="2400">
                <a:latin typeface="Times New Roman" pitchFamily="18" charset="0"/>
              </a:rPr>
              <a:t> 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539750" y="534828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  <a:sym typeface="Symbol" pitchFamily="18" charset="2"/>
              </a:rPr>
              <a:t></a:t>
            </a:r>
            <a:r>
              <a:rPr lang="hr-HR" sz="2400" i="1">
                <a:latin typeface="Times New Roman" pitchFamily="18" charset="0"/>
              </a:rPr>
              <a:t>E = </a:t>
            </a:r>
            <a:r>
              <a:rPr lang="hr-HR" sz="2400">
                <a:latin typeface="Times New Roman" pitchFamily="18" charset="0"/>
              </a:rPr>
              <a:t>3,12 MeV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468313" y="3189288"/>
            <a:ext cx="547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m</a:t>
            </a:r>
            <a:r>
              <a:rPr lang="hr-HR" sz="2400" i="1" baseline="-25000">
                <a:latin typeface="Times New Roman" pitchFamily="18" charset="0"/>
              </a:rPr>
              <a:t>o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m</a:t>
            </a:r>
            <a:r>
              <a:rPr lang="hr-HR" sz="2400" i="1" baseline="-25000">
                <a:latin typeface="Times New Roman" pitchFamily="18" charset="0"/>
              </a:rPr>
              <a:t>H</a:t>
            </a:r>
            <a:r>
              <a:rPr lang="hr-HR" sz="2400" i="1">
                <a:latin typeface="Times New Roman" pitchFamily="18" charset="0"/>
              </a:rPr>
              <a:t>c</a:t>
            </a:r>
            <a:r>
              <a:rPr lang="hr-HR" sz="2400" i="1" baseline="30000">
                <a:latin typeface="Times New Roman" pitchFamily="18" charset="0"/>
              </a:rPr>
              <a:t>2</a:t>
            </a:r>
            <a:r>
              <a:rPr lang="hr-HR" sz="2400" i="1">
                <a:latin typeface="Times New Roman" pitchFamily="18" charset="0"/>
              </a:rPr>
              <a:t> + E</a:t>
            </a:r>
            <a:r>
              <a:rPr lang="hr-HR" sz="2400" i="1" baseline="-25000">
                <a:latin typeface="Times New Roman" pitchFamily="18" charset="0"/>
              </a:rPr>
              <a:t>k1</a:t>
            </a:r>
            <a:r>
              <a:rPr lang="hr-HR" sz="2400" i="1">
                <a:latin typeface="Times New Roman" pitchFamily="18" charset="0"/>
              </a:rPr>
              <a:t> 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=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He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+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</a:t>
            </a:r>
            <a:endParaRPr lang="hr-HR">
              <a:sym typeface="Symbol" pitchFamily="18" charset="2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395288" y="3643313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  <a:sym typeface="Symbol" pitchFamily="18" charset="2"/>
              </a:rPr>
              <a:t>E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=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– E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k1</a:t>
            </a:r>
            <a:endParaRPr lang="hr-HR">
              <a:sym typeface="Symbol" pitchFamily="18" charset="2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2411413" y="3716338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 sz="2400" i="1">
                <a:latin typeface="Times New Roman" pitchFamily="18" charset="0"/>
              </a:rPr>
              <a:t>= (m</a:t>
            </a:r>
            <a:r>
              <a:rPr lang="hr-HR" sz="2400" i="1" baseline="-25000">
                <a:latin typeface="Times New Roman" pitchFamily="18" charset="0"/>
              </a:rPr>
              <a:t>o</a:t>
            </a:r>
            <a:r>
              <a:rPr lang="hr-HR" sz="2400" i="1">
                <a:latin typeface="Times New Roman" pitchFamily="18" charset="0"/>
              </a:rPr>
              <a:t> + m</a:t>
            </a:r>
            <a:r>
              <a:rPr lang="hr-HR" sz="2400" i="1" baseline="-25000">
                <a:latin typeface="Times New Roman" pitchFamily="18" charset="0"/>
              </a:rPr>
              <a:t>H</a:t>
            </a:r>
            <a:r>
              <a:rPr lang="hr-HR" sz="2400" i="1">
                <a:latin typeface="Times New Roman" pitchFamily="18" charset="0"/>
              </a:rPr>
              <a:t> -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– m</a:t>
            </a:r>
            <a:r>
              <a:rPr lang="hr-HR" sz="2400" i="1" baseline="-25000">
                <a:latin typeface="Times New Roman" pitchFamily="18" charset="0"/>
                <a:sym typeface="Symbol" pitchFamily="18" charset="2"/>
              </a:rPr>
              <a:t>He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)c</a:t>
            </a:r>
            <a:r>
              <a:rPr lang="hr-HR" sz="2400" i="1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hr-HR" sz="2400" i="1">
                <a:latin typeface="Times New Roman" pitchFamily="18" charset="0"/>
                <a:sym typeface="Symbol" pitchFamily="18" charset="2"/>
              </a:rPr>
              <a:t> </a:t>
            </a:r>
            <a:endParaRPr lang="hr-HR">
              <a:sym typeface="Symbol" pitchFamily="18" charset="2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2627313" y="5348288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hr-HR" sz="2400" i="1">
                <a:latin typeface="Times New Roman" pitchFamily="18" charset="0"/>
              </a:rPr>
              <a:t> </a:t>
            </a:r>
            <a:r>
              <a:rPr lang="hr-HR" sz="2400">
                <a:latin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6" grpId="0"/>
      <p:bldP spid="12297" grpId="0"/>
      <p:bldP spid="12298" grpId="0"/>
      <p:bldP spid="12303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1046</Words>
  <Application>Microsoft PowerPoint</Application>
  <PresentationFormat>On-screen Show (4:3)</PresentationFormat>
  <Paragraphs>155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Symbol</vt:lpstr>
      <vt:lpstr>Default Design</vt:lpstr>
      <vt:lpstr>Microsoft Equation 3.0</vt:lpstr>
      <vt:lpstr>Nuklearne reakcije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Nuklearne reakcije</dc:title>
  <dc:creator>korisnik</dc:creator>
  <cp:lastModifiedBy>Ucenik</cp:lastModifiedBy>
  <cp:revision>23</cp:revision>
  <dcterms:created xsi:type="dcterms:W3CDTF">2006-03-29T12:17:29Z</dcterms:created>
  <dcterms:modified xsi:type="dcterms:W3CDTF">2014-05-29T11:44:44Z</dcterms:modified>
</cp:coreProperties>
</file>