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9FD45-C16D-45A6-B745-60E182755B76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B01A5-086A-4CEC-A595-1AEE71D22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B01A5-086A-4CEC-A595-1AEE71D222B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B01A5-086A-4CEC-A595-1AEE71D222B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3D04B4-4AE3-498F-96D6-011426E3D249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2BB16BC-1E9C-47C3-88B5-654ED62D5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04B4-4AE3-498F-96D6-011426E3D249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16BC-1E9C-47C3-88B5-654ED62D5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04B4-4AE3-498F-96D6-011426E3D249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16BC-1E9C-47C3-88B5-654ED62D5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3D04B4-4AE3-498F-96D6-011426E3D249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BB16BC-1E9C-47C3-88B5-654ED62D5F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3D04B4-4AE3-498F-96D6-011426E3D249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2BB16BC-1E9C-47C3-88B5-654ED62D5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04B4-4AE3-498F-96D6-011426E3D249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16BC-1E9C-47C3-88B5-654ED62D5F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04B4-4AE3-498F-96D6-011426E3D249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16BC-1E9C-47C3-88B5-654ED62D5F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3D04B4-4AE3-498F-96D6-011426E3D249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BB16BC-1E9C-47C3-88B5-654ED62D5F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04B4-4AE3-498F-96D6-011426E3D249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16BC-1E9C-47C3-88B5-654ED62D5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3D04B4-4AE3-498F-96D6-011426E3D249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BB16BC-1E9C-47C3-88B5-654ED62D5F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3D04B4-4AE3-498F-96D6-011426E3D249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BB16BC-1E9C-47C3-88B5-654ED62D5F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3D04B4-4AE3-498F-96D6-011426E3D249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BB16BC-1E9C-47C3-88B5-654ED62D5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gif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Filmovi_Dejan\ciklus%20vode1.mpeg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857232"/>
            <a:ext cx="6172200" cy="2500330"/>
          </a:xfrm>
        </p:spPr>
        <p:txBody>
          <a:bodyPr>
            <a:normAutofit/>
          </a:bodyPr>
          <a:lstStyle/>
          <a:p>
            <a:pPr algn="ctr"/>
            <a:r>
              <a:rPr lang="sr-Cyrl-CS" sz="4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МЕТАЛНА ВЕЗА. </a:t>
            </a:r>
            <a:br>
              <a:rPr lang="sr-Cyrl-CS" sz="4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CS" sz="4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Documents and Settings\NataDejo\Desktop\m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214818"/>
            <a:ext cx="2809868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/>
          </a:bodyPr>
          <a:lstStyle/>
          <a:p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</a:rPr>
              <a:t>Јачина водоничне везе је знатно мања од јачине ковалентне везе и износи 10% јачине ковалентне везе. Број оваквих веза је велик па је потребно знатна енергија да би се оне раскинуле. Због  тога је висока тачка кључања воде.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000" dirty="0"/>
          </a:p>
        </p:txBody>
      </p:sp>
      <p:pic>
        <p:nvPicPr>
          <p:cNvPr id="23554" name="Picture 2" descr="C:\Documents and Settings\NataDejo\Desktop\V.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714620"/>
            <a:ext cx="3500462" cy="2357454"/>
          </a:xfrm>
          <a:prstGeom prst="rect">
            <a:avLst/>
          </a:prstGeom>
          <a:noFill/>
        </p:spPr>
      </p:pic>
      <p:pic>
        <p:nvPicPr>
          <p:cNvPr id="23555" name="Picture 3" descr="C:\Documents and Settings\NataDejo\Desktop\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5214950"/>
            <a:ext cx="2286016" cy="1643050"/>
          </a:xfrm>
          <a:prstGeom prst="rect">
            <a:avLst/>
          </a:prstGeom>
          <a:noFill/>
        </p:spPr>
      </p:pic>
      <p:pic>
        <p:nvPicPr>
          <p:cNvPr id="6" name="Picture 5" descr="C:\Documents and Settings\NataDejo\Desktop\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2714620"/>
            <a:ext cx="4500594" cy="2357454"/>
          </a:xfrm>
          <a:prstGeom prst="rect">
            <a:avLst/>
          </a:prstGeom>
          <a:noFill/>
        </p:spPr>
      </p:pic>
      <p:pic>
        <p:nvPicPr>
          <p:cNvPr id="8" name="Picture 5" descr="fisk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4214818"/>
            <a:ext cx="1655763" cy="779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785794"/>
            <a:ext cx="7467600" cy="5500726"/>
          </a:xfrm>
        </p:spPr>
        <p:txBody>
          <a:bodyPr>
            <a:normAutofit/>
          </a:bodyPr>
          <a:lstStyle/>
          <a:p>
            <a:r>
              <a:rPr lang="sr-Cyrl-CS" b="1" i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Кретање воде у природи</a:t>
            </a:r>
            <a:endParaRPr lang="en-US" b="1" i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iklus vode1.mpe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857224" y="1857364"/>
            <a:ext cx="7143800" cy="4629161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99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>
            <a:normAutofit/>
          </a:bodyPr>
          <a:lstStyle/>
          <a:p>
            <a:r>
              <a:rPr lang="sr-Cyrl-CS" sz="2000" b="1" i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Домаћи рад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</a:rPr>
              <a:t>Објаснити на једном примеру начин образовања водоничне везе.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</a:rPr>
              <a:t>Које ће једињење имати вишу температуру кључања:</a:t>
            </a:r>
          </a:p>
          <a:p>
            <a:pPr marL="457200" indent="-457200" algn="just">
              <a:buNone/>
            </a:pPr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</a:rPr>
              <a:t>       а.)</a:t>
            </a:r>
            <a:r>
              <a:rPr lang="sr-Latn-CS" sz="2000" dirty="0" smtClean="0">
                <a:solidFill>
                  <a:schemeClr val="accent1">
                    <a:lumMod val="75000"/>
                  </a:schemeClr>
                </a:solidFill>
              </a:rPr>
              <a:t>HF </a:t>
            </a:r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</a:rPr>
              <a:t>или </a:t>
            </a:r>
            <a:r>
              <a:rPr lang="sr-Latn-CS" sz="2000" dirty="0" smtClean="0">
                <a:solidFill>
                  <a:schemeClr val="accent1">
                    <a:lumMod val="75000"/>
                  </a:schemeClr>
                </a:solidFill>
              </a:rPr>
              <a:t>HCl</a:t>
            </a:r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б.)</a:t>
            </a:r>
            <a:r>
              <a:rPr lang="sr-Latn-CS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PH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sr-Cyrl-C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</a:rPr>
              <a:t>или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NH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sr-Latn-C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в.)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</a:rPr>
              <a:t> или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</a:rPr>
              <a:t> ?</a:t>
            </a:r>
          </a:p>
          <a:p>
            <a:pPr marL="457200" indent="-457200" algn="just">
              <a:buNone/>
            </a:pPr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</a:rPr>
              <a:t>       Образложити одговор.</a:t>
            </a:r>
          </a:p>
          <a:p>
            <a:pPr marL="457200" indent="-457200" algn="just">
              <a:buNone/>
            </a:pPr>
            <a:r>
              <a:rPr lang="sr-Cyrl-CS" sz="14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</a:rPr>
              <a:t>. Објаснити настајање металне везе и структуру  металних кристалних решетки. </a:t>
            </a:r>
          </a:p>
          <a:p>
            <a:pPr marL="457200" indent="-457200">
              <a:buNone/>
            </a:pPr>
            <a:endParaRPr lang="en-US" sz="2000" b="1" i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786190"/>
            <a:ext cx="250033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</a:rPr>
              <a:t>Метална веза је карактеристична за металну кристалну решетку . Ову везу чине позитивни јони метала и велентни електрони који се слободно крећу између позитивних јонова. Између катјона  метала и е</a:t>
            </a:r>
            <a:r>
              <a:rPr lang="sr-Cyrl-C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</a:rPr>
              <a:t> постоје електростатичке силе привлачења.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</a:rPr>
              <a:t>Метална веза се може представити као привлачење између великог броја позитивних јона метала и великог броја е</a:t>
            </a:r>
            <a:r>
              <a:rPr lang="sr-Cyrl-CS" sz="2000" baseline="300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  <p:pic>
        <p:nvPicPr>
          <p:cNvPr id="2050" name="Picture 2" descr="C:\Documents and Settings\NataDejo\Desktop\m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643314"/>
            <a:ext cx="3429024" cy="1643073"/>
          </a:xfrm>
          <a:prstGeom prst="rect">
            <a:avLst/>
          </a:prstGeom>
          <a:noFill/>
        </p:spPr>
      </p:pic>
      <p:pic>
        <p:nvPicPr>
          <p:cNvPr id="2051" name="Picture 3" descr="C:\Documents and Settings\NataDejo\Desktop\m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500438"/>
            <a:ext cx="4071966" cy="2214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rmAutofit/>
          </a:bodyPr>
          <a:lstStyle/>
          <a:p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</a:rPr>
              <a:t>Метална веза није просторно усмерена.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</a:rPr>
              <a:t>Због присуства слободних електрона у металној кристалној структури, метали имају карактеристична својства. 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</a:rPr>
              <a:t>Метали су добри проводници електрицитета и топлоте.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</a:rPr>
              <a:t>Температура топљења и твродоћа метала су различити и  зависе од врсте атома метала.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 descr="C:\Documents and Settings\NataDejo\Desktop\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00438"/>
            <a:ext cx="4214842" cy="2786082"/>
          </a:xfrm>
          <a:prstGeom prst="rect">
            <a:avLst/>
          </a:prstGeom>
          <a:noFill/>
        </p:spPr>
      </p:pic>
      <p:pic>
        <p:nvPicPr>
          <p:cNvPr id="3075" name="Picture 3" descr="C:\Documents and Settings\NataDejo\Desktop\m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500438"/>
            <a:ext cx="2286000" cy="257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NataDejo\Desktop\imag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500174"/>
            <a:ext cx="3914796" cy="185738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0" y="857232"/>
            <a:ext cx="10299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1</a:t>
            </a:r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</a:rPr>
              <a:t>:  </a:t>
            </a:r>
            <a:r>
              <a:rPr lang="sr-Latn-CS" b="1" dirty="0" smtClean="0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</a:rPr>
              <a:t>- натријум температура топљења око 100</a:t>
            </a:r>
            <a:r>
              <a:rPr lang="sr-Cyrl-CS" b="1" baseline="300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</a:rPr>
              <a:t>С, </a:t>
            </a:r>
          </a:p>
          <a:p>
            <a:r>
              <a:rPr lang="sr-Cyrl-C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</a:rPr>
              <a:t>                    тврдоћа као восак.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714752"/>
            <a:ext cx="9355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2</a:t>
            </a: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:  </a:t>
            </a:r>
            <a:r>
              <a:rPr lang="sr-Latn-CS" b="1" dirty="0" smtClean="0">
                <a:solidFill>
                  <a:schemeClr val="accent1">
                    <a:lumMod val="75000"/>
                  </a:schemeClr>
                </a:solidFill>
              </a:rPr>
              <a:t>Cr</a:t>
            </a:r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</a:rPr>
              <a:t>- хром температура топљења око </a:t>
            </a:r>
            <a:r>
              <a:rPr lang="sr-Cyrl-CS" b="1" dirty="0">
                <a:solidFill>
                  <a:schemeClr val="accent1">
                    <a:lumMod val="75000"/>
                  </a:schemeClr>
                </a:solidFill>
              </a:rPr>
              <a:t>1800</a:t>
            </a:r>
            <a:r>
              <a:rPr lang="sr-Cyrl-CS" b="1" baseline="30000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sr-Cyrl-CS" b="1" dirty="0">
                <a:solidFill>
                  <a:schemeClr val="accent1">
                    <a:lumMod val="75000"/>
                  </a:schemeClr>
                </a:solidFill>
              </a:rPr>
              <a:t>С, </a:t>
            </a:r>
            <a:endParaRPr lang="sr-Cyrl-C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Cyrl-C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Cyrl-CS" b="1" dirty="0" smtClean="0">
                <a:solidFill>
                  <a:schemeClr val="accent1">
                    <a:lumMod val="75000"/>
                  </a:schemeClr>
                </a:solidFill>
              </a:rPr>
              <a:t>                    тврдоћа </a:t>
            </a:r>
            <a:r>
              <a:rPr lang="sr-Cyrl-CS" b="1" dirty="0">
                <a:solidFill>
                  <a:schemeClr val="accent1">
                    <a:lumMod val="75000"/>
                  </a:schemeClr>
                </a:solidFill>
              </a:rPr>
              <a:t>као дијаманта.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102" name="Picture 6" descr="C:\Documents and Settings\NataDejo\Desktop\c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4572008"/>
            <a:ext cx="3857652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928670"/>
            <a:ext cx="7467600" cy="4873752"/>
          </a:xfrm>
        </p:spPr>
        <p:txBody>
          <a:bodyPr/>
          <a:lstStyle/>
          <a:p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</a:rPr>
              <a:t>Када се на метал делује механичком силом почиње клизање слојева атома и јонова. Клизање атома и јонова прате </a:t>
            </a:r>
            <a:r>
              <a:rPr lang="sr-Cyrl-CS" sz="2000" b="1" dirty="0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sr-Cyrl-CS" sz="2000" b="1" baseline="300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sr-Cyrl-CS" sz="2000" dirty="0" smtClean="0">
                <a:solidFill>
                  <a:schemeClr val="accent1">
                    <a:lumMod val="75000"/>
                  </a:schemeClr>
                </a:solidFill>
              </a:rPr>
              <a:t> који нису везани за одређене атоме и никаква веза се некида. Зато метали могу ковати, ваљати и извлачити у танке жице.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6145" name="Picture 1" descr="C:\Documents and Settings\NataDejo\Desktop\metal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3357562"/>
            <a:ext cx="1928826" cy="1760517"/>
          </a:xfrm>
          <a:prstGeom prst="rect">
            <a:avLst/>
          </a:prstGeom>
          <a:noFill/>
        </p:spPr>
      </p:pic>
      <p:pic>
        <p:nvPicPr>
          <p:cNvPr id="6146" name="Picture 2" descr="C:\Documents and Settings\NataDejo\Desktop\m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286124"/>
            <a:ext cx="2714644" cy="2024060"/>
          </a:xfrm>
          <a:prstGeom prst="rect">
            <a:avLst/>
          </a:prstGeom>
          <a:noFill/>
        </p:spPr>
      </p:pic>
      <p:pic>
        <p:nvPicPr>
          <p:cNvPr id="6148" name="Picture 4" descr="C:\Documents and Settings\NataDejo\Desktop\m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2571744"/>
            <a:ext cx="2571768" cy="1714512"/>
          </a:xfrm>
          <a:prstGeom prst="rect">
            <a:avLst/>
          </a:prstGeom>
          <a:noFill/>
        </p:spPr>
      </p:pic>
      <p:pic>
        <p:nvPicPr>
          <p:cNvPr id="6149" name="Picture 5" descr="C:\Documents and Settings\NataDejo\Desktop\m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4429132"/>
            <a:ext cx="2643206" cy="2247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6615130" cy="1143008"/>
          </a:xfrm>
        </p:spPr>
        <p:txBody>
          <a:bodyPr/>
          <a:lstStyle/>
          <a:p>
            <a:pPr algn="ctr"/>
            <a:r>
              <a:rPr lang="sr-Cyrl-CS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ВОДОНИЧНА ВЕЗА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/>
          <a:lstStyle/>
          <a:p>
            <a:pPr algn="just"/>
            <a:r>
              <a:rPr lang="sr-Cyrl-CS" sz="1800" dirty="0" smtClean="0">
                <a:solidFill>
                  <a:schemeClr val="accent1">
                    <a:lumMod val="75000"/>
                  </a:schemeClr>
                </a:solidFill>
              </a:rPr>
              <a:t>Водонична веза се јавља као последица међумолекуларних дејстава између два поларна молекула, под условом да је њихов позитиван пол водоник, а негативан пол неки електромагнетни атом са усамљеним електронским паром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Cyrl-CS" sz="1800" dirty="0" smtClean="0">
                <a:solidFill>
                  <a:schemeClr val="accent1">
                    <a:lumMod val="75000"/>
                  </a:schemeClr>
                </a:solidFill>
              </a:rPr>
              <a:t>(као што су кисеоник, азот, флоур).</a:t>
            </a:r>
          </a:p>
          <a:p>
            <a:endParaRPr lang="sr-Cyrl-C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r-Cyrl-C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sr-Cyrl-C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sr-Cyrl-CS" sz="1800" dirty="0" smtClean="0">
                <a:solidFill>
                  <a:schemeClr val="accent1">
                    <a:lumMod val="75000"/>
                  </a:schemeClr>
                </a:solidFill>
              </a:rPr>
              <a:t>Водонична веза се успоставља и између других молекула у којима је атом између других молекула у којима је атом водоника непосредно везан за атом велике електронегативности.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20481" name="Picture 1" descr="C:\Documents and Settings\NataDejo\Desktop\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0"/>
            <a:ext cx="1857388" cy="1142984"/>
          </a:xfrm>
          <a:prstGeom prst="rect">
            <a:avLst/>
          </a:prstGeom>
          <a:noFill/>
        </p:spPr>
      </p:pic>
      <p:pic>
        <p:nvPicPr>
          <p:cNvPr id="20483" name="Picture 3" descr="C:\Documents and Settings\NataDejo\Desktop\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786058"/>
            <a:ext cx="4214842" cy="914404"/>
          </a:xfrm>
          <a:prstGeom prst="rect">
            <a:avLst/>
          </a:prstGeom>
          <a:noFill/>
        </p:spPr>
      </p:pic>
      <p:pic>
        <p:nvPicPr>
          <p:cNvPr id="20484" name="Picture 4" descr="C:\Documents and Settings\NataDejo\Desktop\h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5143512"/>
            <a:ext cx="3357586" cy="1500198"/>
          </a:xfrm>
          <a:prstGeom prst="rect">
            <a:avLst/>
          </a:prstGeom>
          <a:noFill/>
        </p:spPr>
      </p:pic>
      <p:pic>
        <p:nvPicPr>
          <p:cNvPr id="20487" name="Picture 7" descr="C:\Documents and Settings\NataDejo\Desktop\mol4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2285992"/>
            <a:ext cx="2714644" cy="19621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Cyrl-CS" sz="1800" b="1" dirty="0" smtClean="0">
                <a:solidFill>
                  <a:schemeClr val="accent1">
                    <a:lumMod val="75000"/>
                  </a:schemeClr>
                </a:solidFill>
              </a:rPr>
              <a:t>Електронегативност(χ)- карактеристићчна способност атома одређеног елемента да у молекулу привлачи заједничке електронске парове са другим атомима.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Cyrl-CS" sz="1800" dirty="0" smtClean="0">
                <a:solidFill>
                  <a:schemeClr val="accent1">
                    <a:lumMod val="75000"/>
                  </a:schemeClr>
                </a:solidFill>
              </a:rPr>
              <a:t>Два заједничка електронска пара знатно су померена ка електронегативнијем атому кисеоника.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Cyrl-CS" sz="1800" dirty="0" smtClean="0">
                <a:solidFill>
                  <a:schemeClr val="accent1">
                    <a:lumMod val="75000"/>
                  </a:schemeClr>
                </a:solidFill>
              </a:rPr>
              <a:t>Молекул Н</a:t>
            </a:r>
            <a:r>
              <a:rPr lang="sr-Cyrl-CS" sz="18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sr-Cyrl-CS" sz="1800" dirty="0" smtClean="0">
                <a:solidFill>
                  <a:schemeClr val="accent1">
                    <a:lumMod val="75000"/>
                  </a:schemeClr>
                </a:solidFill>
              </a:rPr>
              <a:t>О представља поларни молекул, са центром делимично позитивног наелектрисања између атома водоника и центром делимично негативног наелектрисања између слободних електронских парова на атому кисеоника.</a:t>
            </a:r>
          </a:p>
          <a:p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Cyrl-CS" dirty="0" smtClean="0"/>
              <a:t>                           </a:t>
            </a:r>
          </a:p>
          <a:p>
            <a:pPr algn="ctr">
              <a:buNone/>
            </a:pP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 :О:  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</a:p>
          <a:p>
            <a:pPr algn="ctr">
              <a:buNone/>
            </a:pP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Н            Н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4321967" y="4750603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679025" y="4750603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037009" y="403542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rved Up Arrow 9"/>
          <p:cNvSpPr/>
          <p:nvPr/>
        </p:nvSpPr>
        <p:spPr>
          <a:xfrm>
            <a:off x="3929058" y="5072074"/>
            <a:ext cx="571504" cy="14287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3964777" y="560785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000496" y="592933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chemeClr val="accent1">
                    <a:lumMod val="75000"/>
                  </a:schemeClr>
                </a:solidFill>
              </a:rPr>
              <a:t>δ</a:t>
            </a:r>
            <a:r>
              <a:rPr lang="sr-Cyrl-CS" baseline="30000" dirty="0">
                <a:solidFill>
                  <a:schemeClr val="accent1">
                    <a:lumMod val="75000"/>
                  </a:schemeClr>
                </a:solidFill>
              </a:rPr>
              <a:t>⁺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00562" y="3929066"/>
            <a:ext cx="494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chemeClr val="accent1">
                    <a:lumMod val="75000"/>
                  </a:schemeClr>
                </a:solidFill>
              </a:rPr>
              <a:t>δ</a:t>
            </a:r>
            <a:r>
              <a:rPr lang="sr-Cyrl-CS" baseline="300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929058" y="4786322"/>
            <a:ext cx="571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000" dirty="0">
                <a:solidFill>
                  <a:schemeClr val="accent1">
                    <a:lumMod val="75000"/>
                  </a:schemeClr>
                </a:solidFill>
              </a:rPr>
              <a:t>104,28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9460" name="Picture 4" descr="C:\Documents and Settings\NataDejo\Desktop\ka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5" y="4071942"/>
            <a:ext cx="2286017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/>
          <a:lstStyle/>
          <a:p>
            <a:r>
              <a:rPr lang="sr-Cyrl-CS" sz="1800" dirty="0" smtClean="0">
                <a:solidFill>
                  <a:schemeClr val="accent1">
                    <a:lumMod val="75000"/>
                  </a:schemeClr>
                </a:solidFill>
              </a:rPr>
              <a:t>У оваквим молекулима електронегативнији атом јаче привлаче електроне, тако да водоник једног молекула бива привучен усамљеним електронским паром другог молекула, када се нађе у непосредној близини. Тако се ствара водонични мост тј. </a:t>
            </a:r>
            <a:r>
              <a:rPr lang="sr-Cyrl-CS" sz="1800" b="1" dirty="0" smtClean="0">
                <a:solidFill>
                  <a:schemeClr val="accent1">
                    <a:lumMod val="75000"/>
                  </a:schemeClr>
                </a:solidFill>
              </a:rPr>
              <a:t>водонична ваза</a:t>
            </a:r>
            <a:r>
              <a:rPr lang="sr-Cyrl-CS" sz="1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Cyrl-CS" sz="1800" dirty="0" smtClean="0">
                <a:solidFill>
                  <a:schemeClr val="accent1">
                    <a:lumMod val="75000"/>
                  </a:schemeClr>
                </a:solidFill>
              </a:rPr>
              <a:t>У течној води постоје дуги ланци изграђени од више молекула </a:t>
            </a:r>
            <a:r>
              <a:rPr lang="sr-Cyrl-CS" sz="1800" b="1" dirty="0" smtClean="0">
                <a:solidFill>
                  <a:schemeClr val="accent1">
                    <a:lumMod val="75000"/>
                  </a:schemeClr>
                </a:solidFill>
              </a:rPr>
              <a:t>Н</a:t>
            </a:r>
            <a:r>
              <a:rPr lang="sr-Cyrl-CS" sz="1800" b="1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sr-Cyrl-CS" sz="1800" b="1" dirty="0" smtClean="0">
                <a:solidFill>
                  <a:schemeClr val="accent1">
                    <a:lumMod val="75000"/>
                  </a:schemeClr>
                </a:solidFill>
              </a:rPr>
              <a:t>О,</a:t>
            </a:r>
            <a:r>
              <a:rPr lang="sr-Cyrl-CS" sz="1800" dirty="0" smtClean="0">
                <a:solidFill>
                  <a:schemeClr val="accent1">
                    <a:lumMod val="75000"/>
                  </a:schemeClr>
                </a:solidFill>
              </a:rPr>
              <a:t> као и сложеније структуре у којима атом кисеоника за успостављање водоничних веза са два суседна молекула воде ангажује оба  слободна електронска пара.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21507" name="Picture 3" descr="C:\Documents and Settings\NataDejo\Desktop\h2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388243">
            <a:off x="777814" y="4103640"/>
            <a:ext cx="1190625" cy="1314450"/>
          </a:xfrm>
          <a:prstGeom prst="rect">
            <a:avLst/>
          </a:prstGeom>
          <a:noFill/>
        </p:spPr>
      </p:pic>
      <p:pic>
        <p:nvPicPr>
          <p:cNvPr id="21508" name="Picture 4" descr="C:\Documents and Settings\NataDejo\Desktop\hydrogen-bonding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3500438"/>
            <a:ext cx="3629040" cy="2714644"/>
          </a:xfrm>
          <a:prstGeom prst="rect">
            <a:avLst/>
          </a:prstGeom>
          <a:noFill/>
        </p:spPr>
      </p:pic>
      <p:pic>
        <p:nvPicPr>
          <p:cNvPr id="21509" name="Picture 5" descr="C:\Documents and Settings\NataDejo\Desktop\Vv_vod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3286124"/>
            <a:ext cx="1857387" cy="3152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>
            <a:normAutofit/>
          </a:bodyPr>
          <a:lstStyle/>
          <a:p>
            <a:pPr lvl="0"/>
            <a:r>
              <a:rPr lang="sr-Cyrl-CS" sz="1800" dirty="0" smtClean="0">
                <a:solidFill>
                  <a:schemeClr val="accent1">
                    <a:lumMod val="75000"/>
                  </a:schemeClr>
                </a:solidFill>
              </a:rPr>
              <a:t>Опстанак живих бића на нашој планети у извесној мери зависи од водоничних веза. Вода на обичној температури била би у гасовитом стању да њени молекул нису повазани водоничном везом . То значи да на Земљи не би било течне воде, која омогућује опстанак живих бића.   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sr-Cyrl-CS" sz="1800" dirty="0" smtClean="0">
                <a:solidFill>
                  <a:schemeClr val="accent1">
                    <a:lumMod val="75000"/>
                  </a:schemeClr>
                </a:solidFill>
              </a:rPr>
              <a:t>У кристалима леда сваки молекул воде повезан је водоничном везом са четри суседна молекула.  Због присуства водоничних веза лед има веома растреситу  структуру те је мање густине и плива по површини. Када би лед имао већу густину од воде , тонуо би на дно  што би довело до потпуног замрзавања река, језера и мора , као и угинућа живих организама у води.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22530" name="Picture 2" descr="C:\Documents and Settings\NataDejo\Desktop\180px-Led_vo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786190"/>
            <a:ext cx="1714500" cy="2786082"/>
          </a:xfrm>
          <a:prstGeom prst="rect">
            <a:avLst/>
          </a:prstGeom>
          <a:noFill/>
        </p:spPr>
      </p:pic>
      <p:pic>
        <p:nvPicPr>
          <p:cNvPr id="22531" name="Picture 3" descr="C:\Documents and Settings\NataDejo\Desktop\fh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857760"/>
            <a:ext cx="1500198" cy="1581145"/>
          </a:xfrm>
          <a:prstGeom prst="rect">
            <a:avLst/>
          </a:prstGeom>
          <a:noFill/>
        </p:spPr>
      </p:pic>
      <p:pic>
        <p:nvPicPr>
          <p:cNvPr id="22532" name="Picture 4" descr="C:\Documents and Settings\NataDejo\Desktop\molekul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3" y="4500570"/>
            <a:ext cx="3214710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603</Words>
  <Application>Microsoft Office PowerPoint</Application>
  <PresentationFormat>On-screen Show (4:3)</PresentationFormat>
  <Paragraphs>44</Paragraphs>
  <Slides>12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МЕТАЛНА ВЕЗА.   </vt:lpstr>
      <vt:lpstr>Slide 2</vt:lpstr>
      <vt:lpstr>Slide 3</vt:lpstr>
      <vt:lpstr>Slide 4</vt:lpstr>
      <vt:lpstr>Slide 5</vt:lpstr>
      <vt:lpstr>ВОДОНИЧНА ВЕЗА 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NataDejo</dc:creator>
  <cp:lastModifiedBy>Jovisic</cp:lastModifiedBy>
  <cp:revision>44</cp:revision>
  <dcterms:created xsi:type="dcterms:W3CDTF">2009-11-02T10:06:19Z</dcterms:created>
  <dcterms:modified xsi:type="dcterms:W3CDTF">2014-01-29T08:41:55Z</dcterms:modified>
</cp:coreProperties>
</file>