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66FF"/>
    <a:srgbClr val="660033"/>
    <a:srgbClr val="FF0000"/>
    <a:srgbClr val="996633"/>
    <a:srgbClr val="006666"/>
    <a:srgbClr val="FF66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D9AC3-1EFB-4580-8899-A389D3999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E84E1-7978-4070-B2A7-A185CEA62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2B8D1-065B-45C7-AA82-12DE84E75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FD7C-2D57-4FAB-8AD8-515A67A20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2367-07BB-4F26-8B7C-09E127A3F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0E994-A39F-4AF3-A4EF-B8FF2551D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54673-940D-4F2C-A8B4-A69A9CA60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59376-5D4F-4EEC-974E-BCC049DC7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FE3E-5D42-47BE-9B45-55AC4C98C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8FC6-44EE-4EF4-B2C2-A3E1EDB95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77CDA-3F3D-4D84-B147-7218EA3DC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FBE1EB-B5D4-4BE2-8B5F-1EB7C43D5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z="6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I D R O L I Z A</a:t>
            </a:r>
            <a:endParaRPr lang="en-US" sz="66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34925" y="549275"/>
            <a:ext cx="9001125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 b="1">
                <a:solidFill>
                  <a:srgbClr val="996633"/>
                </a:solidFill>
              </a:rPr>
              <a:t>Hidroliza prema protolitičkoj teoriji</a:t>
            </a:r>
            <a:endParaRPr lang="en-US" sz="2800" b="1">
              <a:solidFill>
                <a:srgbClr val="996633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23850" y="1268413"/>
            <a:ext cx="8640763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400" b="1">
                <a:solidFill>
                  <a:srgbClr val="FF0000"/>
                </a:solidFill>
              </a:rPr>
              <a:t>Hidroliza je protolitička reakcija između </a:t>
            </a:r>
            <a:r>
              <a:rPr lang="sr-Latn-CS" sz="2400" b="1">
                <a:solidFill>
                  <a:srgbClr val="660033"/>
                </a:solidFill>
              </a:rPr>
              <a:t>konjugovanih </a:t>
            </a:r>
            <a:r>
              <a:rPr lang="sr-Latn-CS" sz="2400" b="1"/>
              <a:t>anjonskih baza</a:t>
            </a:r>
            <a:r>
              <a:rPr lang="sr-Latn-CS" sz="2400" b="1">
                <a:solidFill>
                  <a:srgbClr val="FF0000"/>
                </a:solidFill>
              </a:rPr>
              <a:t> i vode i </a:t>
            </a:r>
            <a:r>
              <a:rPr lang="sr-Latn-CS" sz="2400" b="1">
                <a:solidFill>
                  <a:srgbClr val="0066FF"/>
                </a:solidFill>
              </a:rPr>
              <a:t>konjugovanih katjonskih kiselina</a:t>
            </a:r>
            <a:r>
              <a:rPr lang="sr-Latn-CS" sz="2400" b="1">
                <a:solidFill>
                  <a:srgbClr val="FF0000"/>
                </a:solidFill>
              </a:rPr>
              <a:t> i vode, pri čemu </a:t>
            </a:r>
            <a:r>
              <a:rPr lang="sr-Latn-CS" sz="2400" b="1">
                <a:solidFill>
                  <a:srgbClr val="CC00CC"/>
                </a:solidFill>
              </a:rPr>
              <a:t>voda ili prima ili predaje proton</a:t>
            </a:r>
            <a:r>
              <a:rPr lang="sr-Latn-CS" sz="2400" b="1">
                <a:solidFill>
                  <a:srgbClr val="FF0000"/>
                </a:solidFill>
              </a:rPr>
              <a:t>.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68313" y="2852738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Na primer hidroliza </a:t>
            </a:r>
            <a:r>
              <a:rPr lang="sr-Latn-CS" sz="2400">
                <a:solidFill>
                  <a:srgbClr val="CC00CC"/>
                </a:solidFill>
              </a:rPr>
              <a:t>CH</a:t>
            </a:r>
            <a:r>
              <a:rPr lang="sr-Latn-CS" sz="2400" baseline="-25000">
                <a:solidFill>
                  <a:srgbClr val="CC00CC"/>
                </a:solidFill>
              </a:rPr>
              <a:t>3</a:t>
            </a:r>
            <a:r>
              <a:rPr lang="sr-Latn-CS" sz="2400">
                <a:solidFill>
                  <a:srgbClr val="CC00CC"/>
                </a:solidFill>
              </a:rPr>
              <a:t>COONa</a:t>
            </a:r>
            <a:r>
              <a:rPr lang="sr-Latn-CS" sz="2400"/>
              <a:t>:</a:t>
            </a:r>
            <a:endParaRPr lang="en-US" sz="240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323850" y="364490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/>
              <a:t>CH</a:t>
            </a:r>
            <a:r>
              <a:rPr lang="sr-Latn-CS" sz="2800" baseline="-25000"/>
              <a:t>3</a:t>
            </a:r>
            <a:r>
              <a:rPr lang="sr-Latn-CS" sz="2800"/>
              <a:t>COO </a:t>
            </a:r>
            <a:r>
              <a:rPr lang="sr-Latn-CS" sz="2800" baseline="50000"/>
              <a:t>-</a:t>
            </a:r>
            <a:r>
              <a:rPr lang="sr-Latn-CS" sz="2800"/>
              <a:t> + H</a:t>
            </a:r>
            <a:r>
              <a:rPr lang="sr-Latn-CS" sz="2800" baseline="-25000"/>
              <a:t>2</a:t>
            </a:r>
            <a:r>
              <a:rPr lang="sr-Latn-CS" sz="2800"/>
              <a:t>O              CH</a:t>
            </a:r>
            <a:r>
              <a:rPr lang="sr-Latn-CS" sz="2800" baseline="-25000"/>
              <a:t>3</a:t>
            </a:r>
            <a:r>
              <a:rPr lang="sr-Latn-CS" sz="2800"/>
              <a:t>COOH + </a:t>
            </a:r>
            <a:r>
              <a:rPr lang="sr-Latn-CS" sz="2800">
                <a:solidFill>
                  <a:srgbClr val="CC00CC"/>
                </a:solidFill>
              </a:rPr>
              <a:t>OH </a:t>
            </a:r>
            <a:r>
              <a:rPr lang="sr-Latn-CS" sz="2800" baseline="50000">
                <a:solidFill>
                  <a:srgbClr val="CC00CC"/>
                </a:solidFill>
              </a:rPr>
              <a:t>-</a:t>
            </a:r>
            <a:endParaRPr lang="en-US" sz="2800" baseline="50000">
              <a:solidFill>
                <a:srgbClr val="CC00CC"/>
              </a:solidFill>
            </a:endParaRPr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4067175" y="38608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 flipH="1">
            <a:off x="3995738" y="40052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0" y="436562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/>
              <a:t>                   </a:t>
            </a:r>
            <a:r>
              <a:rPr lang="sr-Latn-CS" sz="2400">
                <a:solidFill>
                  <a:srgbClr val="0066FF"/>
                </a:solidFill>
              </a:rPr>
              <a:t>B1</a:t>
            </a:r>
            <a:r>
              <a:rPr lang="sr-Latn-CS" sz="2400">
                <a:solidFill>
                  <a:srgbClr val="FF0000"/>
                </a:solidFill>
              </a:rPr>
              <a:t>                  K2                       </a:t>
            </a:r>
            <a:r>
              <a:rPr lang="sr-Latn-CS" sz="2400">
                <a:solidFill>
                  <a:srgbClr val="0066FF"/>
                </a:solidFill>
              </a:rPr>
              <a:t>K1</a:t>
            </a:r>
            <a:r>
              <a:rPr lang="sr-Latn-CS" sz="2400">
                <a:solidFill>
                  <a:srgbClr val="FF0000"/>
                </a:solidFill>
              </a:rPr>
              <a:t>                  B2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1403350" y="4797425"/>
            <a:ext cx="0" cy="4318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1403350" y="5229225"/>
            <a:ext cx="424815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5651500" y="4724400"/>
            <a:ext cx="0" cy="50482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3348038" y="4724400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3348038" y="5013325"/>
            <a:ext cx="4176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 flipV="1">
            <a:off x="7524750" y="4724400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827088" y="5661025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Videli smo da ovaj rastvor reaguje bazno!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Primer hidrolize </a:t>
            </a:r>
            <a:r>
              <a:rPr lang="sr-Latn-CS" sz="2400">
                <a:solidFill>
                  <a:srgbClr val="0066FF"/>
                </a:solidFill>
              </a:rPr>
              <a:t>NH</a:t>
            </a:r>
            <a:r>
              <a:rPr lang="sr-Latn-CS" sz="2400" baseline="-25000">
                <a:solidFill>
                  <a:srgbClr val="0066FF"/>
                </a:solidFill>
              </a:rPr>
              <a:t>4</a:t>
            </a:r>
            <a:r>
              <a:rPr lang="sr-Latn-CS" sz="2400">
                <a:solidFill>
                  <a:srgbClr val="0066FF"/>
                </a:solidFill>
              </a:rPr>
              <a:t>Cl</a:t>
            </a:r>
            <a:r>
              <a:rPr lang="sr-Latn-CS" sz="2400"/>
              <a:t>:</a:t>
            </a:r>
            <a:endParaRPr lang="en-US" sz="2400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7775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 b="1">
                <a:solidFill>
                  <a:srgbClr val="0066FF"/>
                </a:solidFill>
              </a:rPr>
              <a:t>NH</a:t>
            </a:r>
            <a:r>
              <a:rPr lang="sr-Latn-CS" sz="2800" b="1" baseline="-25000">
                <a:solidFill>
                  <a:srgbClr val="0066FF"/>
                </a:solidFill>
              </a:rPr>
              <a:t>4</a:t>
            </a:r>
            <a:r>
              <a:rPr lang="sr-Latn-CS" sz="2800" b="1" baseline="30000">
                <a:solidFill>
                  <a:srgbClr val="0066FF"/>
                </a:solidFill>
              </a:rPr>
              <a:t>+</a:t>
            </a:r>
            <a:r>
              <a:rPr lang="sr-Latn-CS" sz="2800" b="1">
                <a:solidFill>
                  <a:srgbClr val="0066FF"/>
                </a:solidFill>
              </a:rPr>
              <a:t>  + H</a:t>
            </a:r>
            <a:r>
              <a:rPr lang="sr-Latn-CS" sz="2800" b="1" baseline="-25000">
                <a:solidFill>
                  <a:srgbClr val="0066FF"/>
                </a:solidFill>
              </a:rPr>
              <a:t>2</a:t>
            </a:r>
            <a:r>
              <a:rPr lang="sr-Latn-CS" sz="2800" b="1">
                <a:solidFill>
                  <a:srgbClr val="0066FF"/>
                </a:solidFill>
              </a:rPr>
              <a:t>O              NH</a:t>
            </a:r>
            <a:r>
              <a:rPr lang="sr-Latn-CS" sz="2800" b="1" baseline="-25000">
                <a:solidFill>
                  <a:srgbClr val="0066FF"/>
                </a:solidFill>
              </a:rPr>
              <a:t>3</a:t>
            </a:r>
            <a:r>
              <a:rPr lang="sr-Latn-CS" sz="2800" b="1">
                <a:solidFill>
                  <a:srgbClr val="0066FF"/>
                </a:solidFill>
              </a:rPr>
              <a:t>  + </a:t>
            </a:r>
            <a:r>
              <a:rPr lang="sr-Latn-CS" sz="2800" b="1">
                <a:solidFill>
                  <a:srgbClr val="FF6600"/>
                </a:solidFill>
              </a:rPr>
              <a:t>H</a:t>
            </a:r>
            <a:r>
              <a:rPr lang="sr-Latn-CS" sz="2800" b="1" baseline="-25000">
                <a:solidFill>
                  <a:srgbClr val="FF6600"/>
                </a:solidFill>
              </a:rPr>
              <a:t>3</a:t>
            </a:r>
            <a:r>
              <a:rPr lang="sr-Latn-CS" sz="2800" b="1">
                <a:solidFill>
                  <a:srgbClr val="FF6600"/>
                </a:solidFill>
              </a:rPr>
              <a:t>O</a:t>
            </a:r>
            <a:r>
              <a:rPr lang="sr-Latn-CS" sz="2800" b="1" baseline="30000">
                <a:solidFill>
                  <a:srgbClr val="FF6600"/>
                </a:solidFill>
              </a:rPr>
              <a:t>+</a:t>
            </a:r>
            <a:endParaRPr lang="en-US" sz="2800" b="1" baseline="30000">
              <a:solidFill>
                <a:srgbClr val="FF6600"/>
              </a:solidFill>
            </a:endParaRP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3924300" y="1341438"/>
            <a:ext cx="935038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 flipH="1">
            <a:off x="3924300" y="1484313"/>
            <a:ext cx="863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1476375" y="1916113"/>
            <a:ext cx="597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 </a:t>
            </a:r>
            <a:r>
              <a:rPr lang="sr-Latn-CS" sz="2400">
                <a:solidFill>
                  <a:srgbClr val="0066FF"/>
                </a:solidFill>
              </a:rPr>
              <a:t> K1  </a:t>
            </a:r>
            <a:r>
              <a:rPr lang="sr-Latn-CS" sz="2400"/>
              <a:t>          </a:t>
            </a:r>
            <a:r>
              <a:rPr lang="sr-Latn-CS" sz="2400">
                <a:solidFill>
                  <a:srgbClr val="FF0000"/>
                </a:solidFill>
              </a:rPr>
              <a:t>B2 </a:t>
            </a:r>
            <a:r>
              <a:rPr lang="sr-Latn-CS" sz="2400"/>
              <a:t>                  </a:t>
            </a:r>
            <a:r>
              <a:rPr lang="sr-Latn-CS" sz="2400">
                <a:solidFill>
                  <a:srgbClr val="0066FF"/>
                </a:solidFill>
              </a:rPr>
              <a:t>B1</a:t>
            </a:r>
            <a:r>
              <a:rPr lang="sr-Latn-CS" sz="2400"/>
              <a:t>          </a:t>
            </a:r>
            <a:r>
              <a:rPr lang="sr-Latn-CS" sz="2400">
                <a:solidFill>
                  <a:srgbClr val="FF0000"/>
                </a:solidFill>
              </a:rPr>
              <a:t> K2 </a:t>
            </a:r>
            <a:r>
              <a:rPr lang="sr-Latn-CS" sz="2400"/>
              <a:t>   </a:t>
            </a:r>
            <a:endParaRPr lang="en-US" sz="2400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1835150" y="2349500"/>
            <a:ext cx="0" cy="5746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1835150" y="2924175"/>
            <a:ext cx="338455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5219700" y="2420938"/>
            <a:ext cx="0" cy="503237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3203575" y="2349500"/>
            <a:ext cx="0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3203575" y="2708275"/>
            <a:ext cx="33845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 flipV="1">
            <a:off x="6588125" y="2349500"/>
            <a:ext cx="0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827088" y="5119688"/>
            <a:ext cx="5040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000"/>
              <a:t>Primeri iz udžbenika str. 86.</a:t>
            </a:r>
            <a:endParaRPr lang="en-US" sz="2000"/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684213" y="3500438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Ovaj rastvor reaguje kiselo!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4248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 b="1">
                <a:solidFill>
                  <a:srgbClr val="FF00FF"/>
                </a:solidFill>
              </a:rPr>
              <a:t>Hidroliza</a:t>
            </a:r>
            <a:r>
              <a:rPr lang="sr-Latn-CS" sz="2800"/>
              <a:t> je reakcija raznih supstanci sa vodom, pri kojima nastaju nove supstance sa kiselim i baznim osobinama.</a:t>
            </a:r>
            <a:endParaRPr lang="en-US" sz="2800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7416800" cy="13827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/>
              <a:t>U užem smislu reči, pod hidrolizom podrazumevamo </a:t>
            </a:r>
            <a:r>
              <a:rPr lang="sr-Latn-CS" sz="2800">
                <a:solidFill>
                  <a:srgbClr val="000099"/>
                </a:solidFill>
              </a:rPr>
              <a:t>reakciju soli sa vodom</a:t>
            </a:r>
            <a:r>
              <a:rPr lang="sr-Latn-CS" sz="2800"/>
              <a:t>, pri čemu nastaje </a:t>
            </a:r>
            <a:r>
              <a:rPr lang="sr-Latn-CS" sz="2800">
                <a:solidFill>
                  <a:srgbClr val="FF0000"/>
                </a:solidFill>
              </a:rPr>
              <a:t>kiselina i baza</a:t>
            </a:r>
            <a:r>
              <a:rPr lang="sr-Latn-CS" sz="2800"/>
              <a:t>. </a:t>
            </a:r>
            <a:endParaRPr lang="en-US" sz="2800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68313" y="4221163"/>
            <a:ext cx="828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3200"/>
              <a:t>So  + voda               kiselina + baza</a:t>
            </a:r>
            <a:endParaRPr lang="en-US" sz="3200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3635375" y="4437063"/>
            <a:ext cx="1223963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3635375" y="4581525"/>
            <a:ext cx="1223963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059113" y="4051300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400">
                <a:solidFill>
                  <a:srgbClr val="FF00FF"/>
                </a:solidFill>
              </a:rPr>
              <a:t>hidroliza</a:t>
            </a:r>
            <a:endParaRPr lang="en-US" sz="2400">
              <a:solidFill>
                <a:srgbClr val="FF00FF"/>
              </a:solidFill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3276600" y="4572000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>
                <a:solidFill>
                  <a:srgbClr val="660033"/>
                </a:solidFill>
              </a:rPr>
              <a:t>neutralizacija</a:t>
            </a:r>
            <a:endParaRPr lang="en-US" sz="240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640763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/>
              <a:t>Hidrolizi podležu sledeće soli:</a:t>
            </a:r>
          </a:p>
          <a:p>
            <a:pPr>
              <a:spcBef>
                <a:spcPct val="50000"/>
              </a:spcBef>
            </a:pPr>
            <a:endParaRPr lang="sr-Latn-CS" sz="2800"/>
          </a:p>
          <a:p>
            <a:pPr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Ø"/>
            </a:pPr>
            <a:r>
              <a:rPr lang="sr-Latn-CS" sz="2800">
                <a:solidFill>
                  <a:srgbClr val="0066FF"/>
                </a:solidFill>
              </a:rPr>
              <a:t> </a:t>
            </a:r>
            <a:r>
              <a:rPr lang="sr-Latn-CS" sz="2800"/>
              <a:t>Soli</a:t>
            </a:r>
            <a:r>
              <a:rPr lang="sr-Latn-CS" sz="2800">
                <a:solidFill>
                  <a:srgbClr val="0066FF"/>
                </a:solidFill>
              </a:rPr>
              <a:t> jakih baza i slabih kiselina</a:t>
            </a:r>
            <a:r>
              <a:rPr lang="sr-Latn-CS" sz="2800"/>
              <a:t>;</a:t>
            </a:r>
          </a:p>
          <a:p>
            <a:pPr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Ø"/>
            </a:pPr>
            <a:endParaRPr lang="sr-Latn-CS" sz="2800"/>
          </a:p>
          <a:p>
            <a:pPr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Ø"/>
            </a:pPr>
            <a:r>
              <a:rPr lang="sr-Latn-CS" sz="2800">
                <a:solidFill>
                  <a:srgbClr val="FF0000"/>
                </a:solidFill>
              </a:rPr>
              <a:t> </a:t>
            </a:r>
            <a:r>
              <a:rPr lang="sr-Latn-CS" sz="2800"/>
              <a:t>Soli</a:t>
            </a:r>
            <a:r>
              <a:rPr lang="sr-Latn-CS" sz="2800">
                <a:solidFill>
                  <a:srgbClr val="FF0000"/>
                </a:solidFill>
              </a:rPr>
              <a:t> slabih baza i jakih kiselina</a:t>
            </a:r>
            <a:r>
              <a:rPr lang="sr-Latn-CS" sz="2800"/>
              <a:t> i</a:t>
            </a:r>
          </a:p>
          <a:p>
            <a:pPr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Ø"/>
            </a:pPr>
            <a:endParaRPr lang="sr-Latn-CS" sz="2800"/>
          </a:p>
          <a:p>
            <a:pPr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Ø"/>
            </a:pPr>
            <a:r>
              <a:rPr lang="sr-Latn-CS" sz="2800">
                <a:solidFill>
                  <a:srgbClr val="FF9933"/>
                </a:solidFill>
              </a:rPr>
              <a:t> </a:t>
            </a:r>
            <a:r>
              <a:rPr lang="sr-Latn-CS" sz="2800"/>
              <a:t>Soli</a:t>
            </a:r>
            <a:r>
              <a:rPr lang="sr-Latn-CS" sz="2800">
                <a:solidFill>
                  <a:srgbClr val="FF9933"/>
                </a:solidFill>
              </a:rPr>
              <a:t> slabih baza i slabih kiselina</a:t>
            </a:r>
            <a:r>
              <a:rPr lang="sr-Latn-CS" sz="2800"/>
              <a:t>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353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3200" b="1">
                <a:solidFill>
                  <a:srgbClr val="0066FF"/>
                </a:solidFill>
              </a:rPr>
              <a:t>Hidroliza soli jake baze i slabe kiseline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Natrijum-acetat CH</a:t>
            </a:r>
            <a:r>
              <a:rPr lang="sr-Latn-CS" sz="2400" baseline="-25000"/>
              <a:t>3</a:t>
            </a:r>
            <a:r>
              <a:rPr lang="sr-Latn-CS" sz="2400"/>
              <a:t>COONa je so jake baze i slabe kiseline </a:t>
            </a:r>
            <a:endParaRPr lang="en-US" sz="240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50825" y="1844675"/>
            <a:ext cx="8642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>
                <a:solidFill>
                  <a:srgbClr val="0066FF"/>
                </a:solidFill>
              </a:rPr>
              <a:t>CH</a:t>
            </a:r>
            <a:r>
              <a:rPr lang="sr-Latn-CS" sz="2800" baseline="-25000">
                <a:solidFill>
                  <a:srgbClr val="0066FF"/>
                </a:solidFill>
              </a:rPr>
              <a:t>3</a:t>
            </a:r>
            <a:r>
              <a:rPr lang="sr-Latn-CS" sz="2800">
                <a:solidFill>
                  <a:srgbClr val="0066FF"/>
                </a:solidFill>
              </a:rPr>
              <a:t>COONa + H</a:t>
            </a:r>
            <a:r>
              <a:rPr lang="sr-Latn-CS" sz="2800" baseline="-25000">
                <a:solidFill>
                  <a:srgbClr val="0066FF"/>
                </a:solidFill>
              </a:rPr>
              <a:t>2</a:t>
            </a:r>
            <a:r>
              <a:rPr lang="sr-Latn-CS" sz="2800">
                <a:solidFill>
                  <a:srgbClr val="0066FF"/>
                </a:solidFill>
              </a:rPr>
              <a:t>O              CH</a:t>
            </a:r>
            <a:r>
              <a:rPr lang="sr-Latn-CS" sz="2800" baseline="-25000">
                <a:solidFill>
                  <a:srgbClr val="0066FF"/>
                </a:solidFill>
              </a:rPr>
              <a:t>3</a:t>
            </a:r>
            <a:r>
              <a:rPr lang="sr-Latn-CS" sz="2800">
                <a:solidFill>
                  <a:srgbClr val="0066FF"/>
                </a:solidFill>
              </a:rPr>
              <a:t>COOH + NaOH</a:t>
            </a:r>
            <a:endParaRPr lang="en-US" sz="2800">
              <a:solidFill>
                <a:srgbClr val="0066FF"/>
              </a:solidFill>
            </a:endParaRPr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3563938" y="2060575"/>
            <a:ext cx="10795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H="1">
            <a:off x="3563938" y="2205038"/>
            <a:ext cx="1008062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23850" y="2565400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Ili u jonskom obliku:</a:t>
            </a:r>
            <a:endParaRPr lang="en-US" sz="2400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179388" y="3213100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CH</a:t>
            </a:r>
            <a:r>
              <a:rPr lang="sr-Latn-CS" sz="2400" baseline="-25000"/>
              <a:t>3</a:t>
            </a:r>
            <a:r>
              <a:rPr lang="sr-Latn-CS" sz="2400"/>
              <a:t>COO</a:t>
            </a:r>
            <a:r>
              <a:rPr lang="sr-Latn-CS" sz="2400" baseline="46000"/>
              <a:t>-</a:t>
            </a:r>
            <a:r>
              <a:rPr lang="sr-Latn-CS" sz="2400"/>
              <a:t> + Na</a:t>
            </a:r>
            <a:r>
              <a:rPr lang="sr-Latn-CS" sz="2400" baseline="30000"/>
              <a:t>+</a:t>
            </a:r>
            <a:r>
              <a:rPr lang="sr-Latn-CS" sz="2400"/>
              <a:t> + H</a:t>
            </a:r>
            <a:r>
              <a:rPr lang="sr-Latn-CS" sz="2400" baseline="30000"/>
              <a:t>+</a:t>
            </a:r>
            <a:r>
              <a:rPr lang="sr-Latn-CS" sz="2400"/>
              <a:t> + OH</a:t>
            </a:r>
            <a:r>
              <a:rPr lang="sr-Latn-CS" sz="2400" baseline="46000"/>
              <a:t>-</a:t>
            </a:r>
            <a:r>
              <a:rPr lang="sr-Latn-CS" sz="2400"/>
              <a:t>          CH</a:t>
            </a:r>
            <a:r>
              <a:rPr lang="sr-Latn-CS" sz="2400" baseline="-25000"/>
              <a:t>3</a:t>
            </a:r>
            <a:r>
              <a:rPr lang="sr-Latn-CS" sz="2400"/>
              <a:t>COOH + Na</a:t>
            </a:r>
            <a:r>
              <a:rPr lang="sr-Latn-CS" sz="2400" baseline="30000"/>
              <a:t>+</a:t>
            </a:r>
            <a:r>
              <a:rPr lang="sr-Latn-CS" sz="2400"/>
              <a:t> + OH</a:t>
            </a:r>
            <a:r>
              <a:rPr lang="sr-Latn-CS" sz="2400" baseline="46000"/>
              <a:t>-</a:t>
            </a:r>
            <a:endParaRPr lang="en-US" sz="2400" baseline="46000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4140200" y="33575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>
            <a:off x="4140200" y="35004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V="1">
            <a:off x="1835150" y="3141663"/>
            <a:ext cx="7207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 flipV="1">
            <a:off x="6588125" y="3141663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50825" y="3860800"/>
            <a:ext cx="842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/>
              <a:t>CH</a:t>
            </a:r>
            <a:r>
              <a:rPr lang="sr-Latn-CS" sz="2800" baseline="-25000"/>
              <a:t>3</a:t>
            </a:r>
            <a:r>
              <a:rPr lang="sr-Latn-CS" sz="2800"/>
              <a:t>COO </a:t>
            </a:r>
            <a:r>
              <a:rPr lang="sr-Latn-CS" sz="2800" baseline="46000"/>
              <a:t>-</a:t>
            </a:r>
            <a:r>
              <a:rPr lang="sr-Latn-CS" sz="2800"/>
              <a:t> + H</a:t>
            </a:r>
            <a:r>
              <a:rPr lang="sr-Latn-CS" sz="2800" baseline="30000"/>
              <a:t>+</a:t>
            </a:r>
            <a:r>
              <a:rPr lang="sr-Latn-CS" sz="2800"/>
              <a:t> + OH</a:t>
            </a:r>
            <a:r>
              <a:rPr lang="sr-Latn-CS" sz="2800" baseline="46000"/>
              <a:t> -</a:t>
            </a:r>
            <a:r>
              <a:rPr lang="sr-Latn-CS" sz="2800"/>
              <a:t>         CH</a:t>
            </a:r>
            <a:r>
              <a:rPr lang="sr-Latn-CS" sz="2800" baseline="-25000"/>
              <a:t>3</a:t>
            </a:r>
            <a:r>
              <a:rPr lang="sr-Latn-CS" sz="2800"/>
              <a:t>COOH + </a:t>
            </a:r>
            <a:r>
              <a:rPr lang="sr-Latn-CS" sz="2800" b="1">
                <a:solidFill>
                  <a:srgbClr val="0066FF"/>
                </a:solidFill>
              </a:rPr>
              <a:t>OH</a:t>
            </a:r>
            <a:r>
              <a:rPr lang="sr-Latn-CS" sz="2800" b="1" baseline="46000">
                <a:solidFill>
                  <a:srgbClr val="0066FF"/>
                </a:solidFill>
              </a:rPr>
              <a:t> -</a:t>
            </a:r>
            <a:endParaRPr lang="en-US" sz="2800" b="1" baseline="46000">
              <a:solidFill>
                <a:srgbClr val="0066FF"/>
              </a:solidFill>
            </a:endParaRPr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4500563" y="4076700"/>
            <a:ext cx="6477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 flipH="1">
            <a:off x="4500563" y="4221163"/>
            <a:ext cx="576262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250825" y="4797425"/>
            <a:ext cx="85693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/>
              <a:t>Zbog nagomilavanja </a:t>
            </a:r>
            <a:r>
              <a:rPr lang="sr-Latn-CS" sz="2800" b="1">
                <a:solidFill>
                  <a:srgbClr val="0066FF"/>
                </a:solidFill>
              </a:rPr>
              <a:t>OH </a:t>
            </a:r>
            <a:r>
              <a:rPr lang="sr-Latn-CS" sz="2800" b="1" baseline="48000">
                <a:solidFill>
                  <a:srgbClr val="0066FF"/>
                </a:solidFill>
              </a:rPr>
              <a:t>–</a:t>
            </a:r>
            <a:r>
              <a:rPr lang="sr-Latn-CS" sz="2800"/>
              <a:t> jona rastvor je </a:t>
            </a:r>
            <a:r>
              <a:rPr lang="sr-Latn-CS" sz="2800">
                <a:solidFill>
                  <a:srgbClr val="0066FF"/>
                </a:solidFill>
              </a:rPr>
              <a:t>bazan</a:t>
            </a:r>
          </a:p>
          <a:p>
            <a:pPr algn="ctr">
              <a:spcBef>
                <a:spcPct val="50000"/>
              </a:spcBef>
            </a:pPr>
            <a:r>
              <a:rPr lang="sr-Latn-CS" sz="3200" b="1">
                <a:solidFill>
                  <a:srgbClr val="0066FF"/>
                </a:solidFill>
              </a:rPr>
              <a:t>pH </a:t>
            </a:r>
            <a:r>
              <a:rPr lang="en-US" sz="3200" b="1">
                <a:solidFill>
                  <a:srgbClr val="0066FF"/>
                </a:solidFill>
                <a:cs typeface="Arial" charset="0"/>
              </a:rPr>
              <a:t>&gt;</a:t>
            </a:r>
            <a:r>
              <a:rPr lang="sr-Latn-CS" sz="3200" b="1">
                <a:solidFill>
                  <a:srgbClr val="0066FF"/>
                </a:solidFill>
                <a:cs typeface="Arial" charset="0"/>
              </a:rPr>
              <a:t>7</a:t>
            </a:r>
            <a:endParaRPr lang="en-US" sz="3200" b="1">
              <a:solidFill>
                <a:srgbClr val="0066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 animBg="1"/>
      <p:bldP spid="7177" grpId="0" animBg="1"/>
      <p:bldP spid="7178" grpId="0" animBg="1"/>
      <p:bldP spid="7179" grpId="0" animBg="1"/>
      <p:bldP spid="7180" grpId="0" animBg="1"/>
      <p:bldP spid="7182" grpId="0" animBg="1"/>
      <p:bldP spid="71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8785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Konstanta hidrolize </a:t>
            </a:r>
            <a:r>
              <a:rPr lang="sr-Latn-CS" sz="2800">
                <a:solidFill>
                  <a:srgbClr val="CC00CC"/>
                </a:solidFill>
              </a:rPr>
              <a:t>K</a:t>
            </a:r>
            <a:r>
              <a:rPr lang="sr-Latn-CS" sz="2800" baseline="-25000">
                <a:solidFill>
                  <a:srgbClr val="CC00CC"/>
                </a:solidFill>
              </a:rPr>
              <a:t>h</a:t>
            </a:r>
            <a:r>
              <a:rPr lang="sr-Latn-CS" sz="2400" baseline="-25000">
                <a:solidFill>
                  <a:srgbClr val="CC00CC"/>
                </a:solidFill>
              </a:rPr>
              <a:t> </a:t>
            </a:r>
            <a:r>
              <a:rPr lang="sr-Latn-CS" sz="2400"/>
              <a:t>:</a:t>
            </a:r>
            <a:endParaRPr lang="en-US" sz="2400" baseline="-2500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02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00113" y="1262063"/>
          <a:ext cx="5832475" cy="1801812"/>
        </p:xfrm>
        <a:graphic>
          <a:graphicData uri="http://schemas.openxmlformats.org/presentationml/2006/ole">
            <p:oleObj spid="_x0000_s1027" name="Equation" r:id="rId4" imgW="1726920" imgH="533160" progId="Equation.DSMT4">
              <p:embed/>
            </p:oleObj>
          </a:graphicData>
        </a:graphic>
      </p:graphicFrame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395288" y="3500438"/>
            <a:ext cx="85693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Slične osobine pokazuju još soli:</a:t>
            </a:r>
          </a:p>
          <a:p>
            <a:pPr>
              <a:spcBef>
                <a:spcPct val="50000"/>
              </a:spcBef>
            </a:pPr>
            <a:r>
              <a:rPr lang="sr-Latn-CS" sz="2400">
                <a:solidFill>
                  <a:srgbClr val="0066FF"/>
                </a:solidFill>
              </a:rPr>
              <a:t>Na</a:t>
            </a:r>
            <a:r>
              <a:rPr lang="sr-Latn-CS" sz="2400" baseline="-25000">
                <a:solidFill>
                  <a:srgbClr val="0066FF"/>
                </a:solidFill>
              </a:rPr>
              <a:t>2</a:t>
            </a:r>
            <a:r>
              <a:rPr lang="sr-Latn-CS" sz="2400">
                <a:solidFill>
                  <a:srgbClr val="0066FF"/>
                </a:solidFill>
              </a:rPr>
              <a:t>CO</a:t>
            </a:r>
            <a:r>
              <a:rPr lang="sr-Latn-CS" sz="2400" baseline="-25000">
                <a:solidFill>
                  <a:srgbClr val="0066FF"/>
                </a:solidFill>
              </a:rPr>
              <a:t>3</a:t>
            </a:r>
            <a:r>
              <a:rPr lang="sr-Latn-CS" sz="2400">
                <a:solidFill>
                  <a:srgbClr val="0066FF"/>
                </a:solidFill>
              </a:rPr>
              <a:t>     KCN       KNO</a:t>
            </a:r>
            <a:r>
              <a:rPr lang="sr-Latn-CS" sz="2400" baseline="-25000">
                <a:solidFill>
                  <a:srgbClr val="0066FF"/>
                </a:solidFill>
              </a:rPr>
              <a:t>2</a:t>
            </a:r>
            <a:r>
              <a:rPr lang="sr-Latn-CS" sz="2400">
                <a:solidFill>
                  <a:srgbClr val="0066FF"/>
                </a:solidFill>
              </a:rPr>
              <a:t>      Na</a:t>
            </a:r>
            <a:r>
              <a:rPr lang="sr-Latn-CS" sz="2400" baseline="-25000">
                <a:solidFill>
                  <a:srgbClr val="0066FF"/>
                </a:solidFill>
              </a:rPr>
              <a:t>3</a:t>
            </a:r>
            <a:r>
              <a:rPr lang="sr-Latn-CS" sz="2400">
                <a:solidFill>
                  <a:srgbClr val="0066FF"/>
                </a:solidFill>
              </a:rPr>
              <a:t>PO</a:t>
            </a:r>
            <a:r>
              <a:rPr lang="sr-Latn-CS" sz="2400" baseline="-25000">
                <a:solidFill>
                  <a:srgbClr val="0066FF"/>
                </a:solidFill>
              </a:rPr>
              <a:t>4</a:t>
            </a:r>
            <a:r>
              <a:rPr lang="sr-Latn-CS" sz="2400">
                <a:solidFill>
                  <a:srgbClr val="0066FF"/>
                </a:solidFill>
              </a:rPr>
              <a:t>     Ca(CH3COO)</a:t>
            </a:r>
            <a:r>
              <a:rPr lang="sr-Latn-CS" sz="2400" baseline="-25000">
                <a:solidFill>
                  <a:srgbClr val="0066FF"/>
                </a:solidFill>
              </a:rPr>
              <a:t>2</a:t>
            </a:r>
            <a:r>
              <a:rPr lang="sr-Latn-CS" sz="2400">
                <a:solidFill>
                  <a:srgbClr val="0066FF"/>
                </a:solidFill>
              </a:rPr>
              <a:t> ,</a:t>
            </a:r>
            <a:endParaRPr lang="en-US" sz="2400" baseline="-25000">
              <a:solidFill>
                <a:srgbClr val="0066FF"/>
              </a:solidFill>
            </a:endParaRP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468313" y="4797425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400"/>
              <a:t>jer su nastale od </a:t>
            </a:r>
            <a:r>
              <a:rPr lang="sr-Latn-CS" sz="2400">
                <a:solidFill>
                  <a:srgbClr val="FF0000"/>
                </a:solidFill>
              </a:rPr>
              <a:t>jake baze i slabe kiseline</a:t>
            </a:r>
            <a:r>
              <a:rPr lang="sr-Latn-CS" sz="2400"/>
              <a:t>!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3200" b="1">
                <a:solidFill>
                  <a:srgbClr val="FF0000"/>
                </a:solidFill>
              </a:rPr>
              <a:t>Hidroliza soli slabe baze i jake kiseline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Na primer hidroliza  NH</a:t>
            </a:r>
            <a:r>
              <a:rPr lang="sr-Latn-CS" sz="2400" baseline="-25000"/>
              <a:t>4</a:t>
            </a:r>
            <a:r>
              <a:rPr lang="sr-Latn-CS" sz="2400"/>
              <a:t>Cl :</a:t>
            </a:r>
            <a:endParaRPr lang="en-US" sz="240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79388" y="1916113"/>
            <a:ext cx="8785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>
                <a:solidFill>
                  <a:srgbClr val="FF0000"/>
                </a:solidFill>
              </a:rPr>
              <a:t>NH</a:t>
            </a:r>
            <a:r>
              <a:rPr lang="sr-Latn-CS" sz="2800" baseline="-25000">
                <a:solidFill>
                  <a:srgbClr val="FF0000"/>
                </a:solidFill>
              </a:rPr>
              <a:t>4</a:t>
            </a:r>
            <a:r>
              <a:rPr lang="sr-Latn-CS" sz="2800">
                <a:solidFill>
                  <a:srgbClr val="FF0000"/>
                </a:solidFill>
              </a:rPr>
              <a:t>Cl + H</a:t>
            </a:r>
            <a:r>
              <a:rPr lang="sr-Latn-CS" sz="2800" baseline="-25000">
                <a:solidFill>
                  <a:srgbClr val="FF0000"/>
                </a:solidFill>
              </a:rPr>
              <a:t>2</a:t>
            </a:r>
            <a:r>
              <a:rPr lang="sr-Latn-CS" sz="2800">
                <a:solidFill>
                  <a:srgbClr val="FF0000"/>
                </a:solidFill>
              </a:rPr>
              <a:t>O           NH</a:t>
            </a:r>
            <a:r>
              <a:rPr lang="sr-Latn-CS" sz="2800" baseline="-25000">
                <a:solidFill>
                  <a:srgbClr val="FF0000"/>
                </a:solidFill>
              </a:rPr>
              <a:t>4</a:t>
            </a:r>
            <a:r>
              <a:rPr lang="sr-Latn-CS" sz="2800">
                <a:solidFill>
                  <a:srgbClr val="FF0000"/>
                </a:solidFill>
              </a:rPr>
              <a:t>OH + HCl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4211638" y="2133600"/>
            <a:ext cx="720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H="1">
            <a:off x="4140200" y="2276475"/>
            <a:ext cx="7191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395288" y="2492375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odnosno:</a:t>
            </a:r>
            <a:endParaRPr lang="en-US" sz="2400"/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68313" y="3357563"/>
            <a:ext cx="777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3200" b="1">
                <a:solidFill>
                  <a:srgbClr val="FF0000"/>
                </a:solidFill>
              </a:rPr>
              <a:t>NH</a:t>
            </a:r>
            <a:r>
              <a:rPr lang="sr-Latn-CS" sz="3200" b="1" baseline="-25000">
                <a:solidFill>
                  <a:srgbClr val="FF0000"/>
                </a:solidFill>
              </a:rPr>
              <a:t>4</a:t>
            </a:r>
            <a:r>
              <a:rPr lang="sr-Latn-CS" sz="3200" b="1" baseline="30000">
                <a:solidFill>
                  <a:srgbClr val="FF0000"/>
                </a:solidFill>
              </a:rPr>
              <a:t>+</a:t>
            </a:r>
            <a:r>
              <a:rPr lang="sr-Latn-CS" sz="3200" b="1">
                <a:solidFill>
                  <a:srgbClr val="FF0000"/>
                </a:solidFill>
              </a:rPr>
              <a:t> + H</a:t>
            </a:r>
            <a:r>
              <a:rPr lang="sr-Latn-CS" sz="3200" b="1" baseline="-25000">
                <a:solidFill>
                  <a:srgbClr val="FF0000"/>
                </a:solidFill>
              </a:rPr>
              <a:t>2</a:t>
            </a:r>
            <a:r>
              <a:rPr lang="sr-Latn-CS" sz="3200" b="1">
                <a:solidFill>
                  <a:srgbClr val="FF0000"/>
                </a:solidFill>
              </a:rPr>
              <a:t>O            NH</a:t>
            </a:r>
            <a:r>
              <a:rPr lang="sr-Latn-CS" sz="3200" b="1" baseline="-25000">
                <a:solidFill>
                  <a:srgbClr val="FF0000"/>
                </a:solidFill>
              </a:rPr>
              <a:t>4</a:t>
            </a:r>
            <a:r>
              <a:rPr lang="sr-Latn-CS" sz="3200" b="1">
                <a:solidFill>
                  <a:srgbClr val="FF0000"/>
                </a:solidFill>
              </a:rPr>
              <a:t>OH  + </a:t>
            </a:r>
            <a:r>
              <a:rPr lang="sr-Latn-CS" sz="3200" b="1">
                <a:solidFill>
                  <a:srgbClr val="0066FF"/>
                </a:solidFill>
              </a:rPr>
              <a:t>H</a:t>
            </a:r>
            <a:r>
              <a:rPr lang="sr-Latn-CS" sz="3200" b="1" baseline="30000">
                <a:solidFill>
                  <a:srgbClr val="0066FF"/>
                </a:solidFill>
              </a:rPr>
              <a:t>+</a:t>
            </a:r>
            <a:endParaRPr lang="en-US" sz="3200" b="1" baseline="30000">
              <a:solidFill>
                <a:srgbClr val="0066FF"/>
              </a:solidFill>
            </a:endParaRPr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3851275" y="3573463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H="1">
            <a:off x="3851275" y="3716338"/>
            <a:ext cx="8651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468313" y="4508500"/>
            <a:ext cx="8351837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/>
              <a:t>Zbog nagomilavanja </a:t>
            </a:r>
            <a:r>
              <a:rPr lang="sr-Latn-CS" sz="2800" b="1">
                <a:solidFill>
                  <a:srgbClr val="0066FF"/>
                </a:solidFill>
              </a:rPr>
              <a:t>H</a:t>
            </a:r>
            <a:r>
              <a:rPr lang="sr-Latn-CS" sz="2800" b="1" baseline="30000">
                <a:solidFill>
                  <a:srgbClr val="0066FF"/>
                </a:solidFill>
              </a:rPr>
              <a:t>+</a:t>
            </a:r>
            <a:r>
              <a:rPr lang="sr-Latn-CS" sz="2800"/>
              <a:t> jona rastvor reaguje kiselo</a:t>
            </a:r>
          </a:p>
          <a:p>
            <a:pPr algn="ctr">
              <a:spcBef>
                <a:spcPct val="50000"/>
              </a:spcBef>
            </a:pPr>
            <a:r>
              <a:rPr lang="sr-Latn-CS" sz="3200" b="1">
                <a:solidFill>
                  <a:srgbClr val="0066FF"/>
                </a:solidFill>
              </a:rPr>
              <a:t>pH</a:t>
            </a:r>
            <a:r>
              <a:rPr lang="en-US" sz="3200" b="1">
                <a:solidFill>
                  <a:srgbClr val="0066FF"/>
                </a:solidFill>
                <a:cs typeface="Arial" charset="0"/>
              </a:rPr>
              <a:t>&lt;</a:t>
            </a:r>
            <a:r>
              <a:rPr lang="sr-Latn-CS" sz="3200" b="1">
                <a:solidFill>
                  <a:srgbClr val="0066FF"/>
                </a:solidFill>
                <a:cs typeface="Arial" charset="0"/>
              </a:rPr>
              <a:t>7</a:t>
            </a:r>
            <a:endParaRPr lang="en-US" sz="3200" b="1">
              <a:solidFill>
                <a:srgbClr val="0066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 animBg="1"/>
      <p:bldP spid="8198" grpId="0" animBg="1"/>
      <p:bldP spid="8199" grpId="0"/>
      <p:bldP spid="8200" grpId="0"/>
      <p:bldP spid="8201" grpId="0" animBg="1"/>
      <p:bldP spid="8202" grpId="0" animBg="1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Konstanta hidrolize:</a:t>
            </a:r>
            <a:endParaRPr lang="en-US" sz="240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205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051050" y="2420938"/>
          <a:ext cx="914400" cy="198437"/>
        </p:xfrm>
        <a:graphic>
          <a:graphicData uri="http://schemas.openxmlformats.org/presentationml/2006/ole">
            <p:oleObj spid="_x0000_s2051" name="Equation" r:id="rId4" imgW="914400" imgH="19872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116013" y="1844675"/>
          <a:ext cx="5184775" cy="1927225"/>
        </p:xfrm>
        <a:graphic>
          <a:graphicData uri="http://schemas.openxmlformats.org/presentationml/2006/ole">
            <p:oleObj spid="_x0000_s2052" name="Equation" r:id="rId5" imgW="1434960" imgH="533160" progId="Equation.DSMT4">
              <p:embed/>
            </p:oleObj>
          </a:graphicData>
        </a:graphic>
      </p:graphicFrame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569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Slično reaguju još i sledeće soli:</a:t>
            </a:r>
          </a:p>
          <a:p>
            <a:pPr algn="ctr">
              <a:spcBef>
                <a:spcPct val="50000"/>
              </a:spcBef>
            </a:pPr>
            <a:r>
              <a:rPr lang="sr-Latn-CS" sz="2400">
                <a:solidFill>
                  <a:srgbClr val="FF0000"/>
                </a:solidFill>
              </a:rPr>
              <a:t>NH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NO</a:t>
            </a:r>
            <a:r>
              <a:rPr lang="sr-Latn-CS" sz="2400" baseline="-25000">
                <a:solidFill>
                  <a:srgbClr val="FF0000"/>
                </a:solidFill>
              </a:rPr>
              <a:t>3</a:t>
            </a:r>
            <a:r>
              <a:rPr lang="sr-Latn-CS" sz="2400">
                <a:solidFill>
                  <a:srgbClr val="FF0000"/>
                </a:solidFill>
              </a:rPr>
              <a:t>  (NH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)</a:t>
            </a:r>
            <a:r>
              <a:rPr lang="sr-Latn-CS" sz="2400" baseline="-25000">
                <a:solidFill>
                  <a:srgbClr val="FF0000"/>
                </a:solidFill>
              </a:rPr>
              <a:t>2</a:t>
            </a:r>
            <a:r>
              <a:rPr lang="sr-Latn-CS" sz="2400">
                <a:solidFill>
                  <a:srgbClr val="FF0000"/>
                </a:solidFill>
              </a:rPr>
              <a:t>SO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  ZnCl</a:t>
            </a:r>
            <a:r>
              <a:rPr lang="sr-Latn-CS" sz="2400" baseline="-25000">
                <a:solidFill>
                  <a:srgbClr val="FF0000"/>
                </a:solidFill>
              </a:rPr>
              <a:t>2</a:t>
            </a:r>
            <a:r>
              <a:rPr lang="sr-Latn-CS" sz="2400">
                <a:solidFill>
                  <a:srgbClr val="FF0000"/>
                </a:solidFill>
              </a:rPr>
              <a:t>  ZnSO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  Al(NO</a:t>
            </a:r>
            <a:r>
              <a:rPr lang="sr-Latn-CS" sz="2400" baseline="-25000">
                <a:solidFill>
                  <a:srgbClr val="FF0000"/>
                </a:solidFill>
              </a:rPr>
              <a:t>3</a:t>
            </a:r>
            <a:r>
              <a:rPr lang="sr-Latn-CS" sz="2400">
                <a:solidFill>
                  <a:srgbClr val="FF0000"/>
                </a:solidFill>
              </a:rPr>
              <a:t>)</a:t>
            </a:r>
            <a:r>
              <a:rPr lang="sr-Latn-CS" sz="2400" baseline="-25000">
                <a:solidFill>
                  <a:srgbClr val="FF0000"/>
                </a:solidFill>
              </a:rPr>
              <a:t>3</a:t>
            </a:r>
            <a:r>
              <a:rPr lang="sr-Latn-CS" sz="2400">
                <a:solidFill>
                  <a:srgbClr val="FF0000"/>
                </a:solidFill>
              </a:rPr>
              <a:t>  AlCl</a:t>
            </a:r>
            <a:r>
              <a:rPr lang="sr-Latn-CS" sz="2400" baseline="-25000">
                <a:solidFill>
                  <a:srgbClr val="FF0000"/>
                </a:solidFill>
              </a:rPr>
              <a:t>3</a:t>
            </a:r>
            <a:r>
              <a:rPr lang="sr-Latn-CS" sz="240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sr-Latn-CS" sz="2400">
                <a:solidFill>
                  <a:srgbClr val="FF0000"/>
                </a:solidFill>
              </a:rPr>
              <a:t> Fe</a:t>
            </a:r>
            <a:r>
              <a:rPr lang="sr-Latn-CS" sz="2400" baseline="-25000">
                <a:solidFill>
                  <a:srgbClr val="FF0000"/>
                </a:solidFill>
              </a:rPr>
              <a:t>2</a:t>
            </a:r>
            <a:r>
              <a:rPr lang="sr-Latn-CS" sz="2400">
                <a:solidFill>
                  <a:srgbClr val="FF0000"/>
                </a:solidFill>
              </a:rPr>
              <a:t>(SO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)</a:t>
            </a:r>
            <a:r>
              <a:rPr lang="sr-Latn-CS" sz="2400" baseline="-25000">
                <a:solidFill>
                  <a:srgbClr val="FF0000"/>
                </a:solidFill>
              </a:rPr>
              <a:t>3</a:t>
            </a:r>
            <a:r>
              <a:rPr lang="sr-Latn-CS" sz="2400">
                <a:solidFill>
                  <a:srgbClr val="FF0000"/>
                </a:solidFill>
              </a:rPr>
              <a:t> itd. 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79388" y="404813"/>
            <a:ext cx="8964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3200" b="1">
                <a:solidFill>
                  <a:srgbClr val="FF9933"/>
                </a:solidFill>
              </a:rPr>
              <a:t>Hidroliza soli slabih baza i slabih kiselina</a:t>
            </a:r>
            <a:endParaRPr lang="en-US" sz="3200" b="1">
              <a:solidFill>
                <a:srgbClr val="FF9933"/>
              </a:solidFill>
            </a:endParaRP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250825" y="1196975"/>
            <a:ext cx="56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Na primer hidroliza </a:t>
            </a:r>
            <a:r>
              <a:rPr lang="sr-Latn-CS" sz="2400">
                <a:solidFill>
                  <a:srgbClr val="FF6600"/>
                </a:solidFill>
              </a:rPr>
              <a:t>CH</a:t>
            </a:r>
            <a:r>
              <a:rPr lang="sr-Latn-CS" sz="2400" baseline="-25000">
                <a:solidFill>
                  <a:srgbClr val="FF6600"/>
                </a:solidFill>
              </a:rPr>
              <a:t>3</a:t>
            </a:r>
            <a:r>
              <a:rPr lang="sr-Latn-CS" sz="2400">
                <a:solidFill>
                  <a:srgbClr val="FF6600"/>
                </a:solidFill>
              </a:rPr>
              <a:t>COONH</a:t>
            </a:r>
            <a:r>
              <a:rPr lang="sr-Latn-CS" sz="2400" baseline="-25000">
                <a:solidFill>
                  <a:srgbClr val="FF6600"/>
                </a:solidFill>
              </a:rPr>
              <a:t>4 </a:t>
            </a:r>
            <a:r>
              <a:rPr lang="sr-Latn-CS" sz="2400">
                <a:solidFill>
                  <a:srgbClr val="FF6600"/>
                </a:solidFill>
              </a:rPr>
              <a:t>:</a:t>
            </a:r>
            <a:endParaRPr lang="en-US" sz="2400">
              <a:solidFill>
                <a:srgbClr val="FF6600"/>
              </a:solidFill>
            </a:endParaRP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50825" y="1989138"/>
            <a:ext cx="856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/>
              <a:t>CH</a:t>
            </a:r>
            <a:r>
              <a:rPr lang="sr-Latn-CS" sz="2800" baseline="-25000"/>
              <a:t>3</a:t>
            </a:r>
            <a:r>
              <a:rPr lang="sr-Latn-CS" sz="2800"/>
              <a:t>COONH</a:t>
            </a:r>
            <a:r>
              <a:rPr lang="sr-Latn-CS" sz="2800" baseline="-25000"/>
              <a:t>4</a:t>
            </a:r>
            <a:r>
              <a:rPr lang="sr-Latn-CS" sz="2800"/>
              <a:t>  + H</a:t>
            </a:r>
            <a:r>
              <a:rPr lang="sr-Latn-CS" sz="2800" baseline="-25000"/>
              <a:t>2</a:t>
            </a:r>
            <a:r>
              <a:rPr lang="sr-Latn-CS" sz="2800"/>
              <a:t>O               CH</a:t>
            </a:r>
            <a:r>
              <a:rPr lang="sr-Latn-CS" sz="2800" baseline="-25000"/>
              <a:t>3</a:t>
            </a:r>
            <a:r>
              <a:rPr lang="sr-Latn-CS" sz="2800"/>
              <a:t>COOH + NH</a:t>
            </a:r>
            <a:r>
              <a:rPr lang="sr-Latn-CS" sz="2800" baseline="-25000"/>
              <a:t>4</a:t>
            </a:r>
            <a:r>
              <a:rPr lang="sr-Latn-CS" sz="2800"/>
              <a:t>OH</a:t>
            </a:r>
            <a:endParaRPr lang="en-US" sz="2800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>
            <a:off x="3924300" y="22050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 flipH="1">
            <a:off x="3924300" y="23495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95288" y="2708275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Ili u jonskom obliku:</a:t>
            </a:r>
            <a:endParaRPr lang="en-US" sz="2400"/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250825" y="3284538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>
                <a:solidFill>
                  <a:srgbClr val="FF6600"/>
                </a:solidFill>
              </a:rPr>
              <a:t>CH</a:t>
            </a:r>
            <a:r>
              <a:rPr lang="sr-Latn-CS" sz="2800" baseline="-25000">
                <a:solidFill>
                  <a:srgbClr val="FF6600"/>
                </a:solidFill>
              </a:rPr>
              <a:t>3</a:t>
            </a:r>
            <a:r>
              <a:rPr lang="sr-Latn-CS" sz="2800">
                <a:solidFill>
                  <a:srgbClr val="FF6600"/>
                </a:solidFill>
              </a:rPr>
              <a:t>COO</a:t>
            </a:r>
            <a:r>
              <a:rPr lang="sr-Latn-CS" sz="2800" baseline="48000">
                <a:solidFill>
                  <a:srgbClr val="FF6600"/>
                </a:solidFill>
              </a:rPr>
              <a:t> - </a:t>
            </a:r>
            <a:r>
              <a:rPr lang="sr-Latn-CS" sz="2800">
                <a:solidFill>
                  <a:srgbClr val="FF6600"/>
                </a:solidFill>
              </a:rPr>
              <a:t>+ NH</a:t>
            </a:r>
            <a:r>
              <a:rPr lang="sr-Latn-CS" sz="2800" baseline="-25000">
                <a:solidFill>
                  <a:srgbClr val="FF6600"/>
                </a:solidFill>
              </a:rPr>
              <a:t>4</a:t>
            </a:r>
            <a:r>
              <a:rPr lang="sr-Latn-CS" sz="2800" baseline="30000">
                <a:solidFill>
                  <a:srgbClr val="FF6600"/>
                </a:solidFill>
              </a:rPr>
              <a:t>+</a:t>
            </a:r>
            <a:r>
              <a:rPr lang="sr-Latn-CS" sz="2800">
                <a:solidFill>
                  <a:srgbClr val="FF6600"/>
                </a:solidFill>
              </a:rPr>
              <a:t> + H</a:t>
            </a:r>
            <a:r>
              <a:rPr lang="sr-Latn-CS" sz="2800" baseline="-25000">
                <a:solidFill>
                  <a:srgbClr val="FF6600"/>
                </a:solidFill>
              </a:rPr>
              <a:t>2</a:t>
            </a:r>
            <a:r>
              <a:rPr lang="sr-Latn-CS" sz="2800">
                <a:solidFill>
                  <a:srgbClr val="FF6600"/>
                </a:solidFill>
              </a:rPr>
              <a:t>O           CH</a:t>
            </a:r>
            <a:r>
              <a:rPr lang="sr-Latn-CS" sz="2800" baseline="-25000">
                <a:solidFill>
                  <a:srgbClr val="FF6600"/>
                </a:solidFill>
              </a:rPr>
              <a:t>3</a:t>
            </a:r>
            <a:r>
              <a:rPr lang="sr-Latn-CS" sz="2800">
                <a:solidFill>
                  <a:srgbClr val="FF6600"/>
                </a:solidFill>
              </a:rPr>
              <a:t>COOH + NH</a:t>
            </a:r>
            <a:r>
              <a:rPr lang="sr-Latn-CS" sz="2800" baseline="-25000">
                <a:solidFill>
                  <a:srgbClr val="FF6600"/>
                </a:solidFill>
              </a:rPr>
              <a:t>4</a:t>
            </a:r>
            <a:r>
              <a:rPr lang="sr-Latn-CS" sz="2800">
                <a:solidFill>
                  <a:srgbClr val="FF6600"/>
                </a:solidFill>
              </a:rPr>
              <a:t>OH</a:t>
            </a:r>
            <a:endParaRPr lang="en-US" sz="2800">
              <a:solidFill>
                <a:srgbClr val="FF6600"/>
              </a:solidFill>
            </a:endParaRPr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auto">
          <a:xfrm>
            <a:off x="4356100" y="3500438"/>
            <a:ext cx="576263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4"/>
          <p:cNvSpPr>
            <a:spLocks noChangeShapeType="1"/>
          </p:cNvSpPr>
          <p:nvPr/>
        </p:nvSpPr>
        <p:spPr bwMode="auto">
          <a:xfrm flipH="1">
            <a:off x="4356100" y="3644900"/>
            <a:ext cx="503238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539750" y="4076700"/>
            <a:ext cx="8353425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Ako je :</a:t>
            </a:r>
          </a:p>
          <a:p>
            <a:pPr>
              <a:spcBef>
                <a:spcPct val="50000"/>
              </a:spcBef>
            </a:pPr>
            <a:r>
              <a:rPr lang="sr-Latn-CS" sz="2400">
                <a:solidFill>
                  <a:srgbClr val="FF0000"/>
                </a:solidFill>
              </a:rPr>
              <a:t>K</a:t>
            </a:r>
            <a:r>
              <a:rPr lang="sr-Latn-CS" sz="2400" baseline="-25000">
                <a:solidFill>
                  <a:srgbClr val="FF0000"/>
                </a:solidFill>
              </a:rPr>
              <a:t>k</a:t>
            </a:r>
            <a:r>
              <a:rPr lang="sr-Latn-CS" sz="24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  <a:cs typeface="Arial" charset="0"/>
              </a:rPr>
              <a:t>&gt;</a:t>
            </a:r>
            <a:r>
              <a:rPr lang="sr-Latn-CS" sz="2400">
                <a:solidFill>
                  <a:srgbClr val="FF0000"/>
                </a:solidFill>
                <a:cs typeface="Arial" charset="0"/>
              </a:rPr>
              <a:t> K</a:t>
            </a:r>
            <a:r>
              <a:rPr lang="sr-Latn-CS" sz="2400" baseline="-25000">
                <a:solidFill>
                  <a:srgbClr val="FF0000"/>
                </a:solidFill>
                <a:cs typeface="Arial" charset="0"/>
              </a:rPr>
              <a:t>b</a:t>
            </a:r>
            <a:r>
              <a:rPr lang="sr-Latn-CS" sz="2400">
                <a:cs typeface="Arial" charset="0"/>
              </a:rPr>
              <a:t> rastvor reaguje </a:t>
            </a:r>
            <a:r>
              <a:rPr lang="sr-Latn-CS" sz="2400">
                <a:solidFill>
                  <a:srgbClr val="FF0000"/>
                </a:solidFill>
                <a:cs typeface="Arial" charset="0"/>
              </a:rPr>
              <a:t>kiselo</a:t>
            </a:r>
            <a:r>
              <a:rPr lang="sr-Latn-CS" sz="2400">
                <a:cs typeface="Arial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sr-Latn-CS" sz="2400">
                <a:solidFill>
                  <a:srgbClr val="0066FF"/>
                </a:solidFill>
                <a:cs typeface="Arial" charset="0"/>
              </a:rPr>
              <a:t>K</a:t>
            </a:r>
            <a:r>
              <a:rPr lang="sr-Latn-CS" sz="2400" baseline="-25000">
                <a:solidFill>
                  <a:srgbClr val="0066FF"/>
                </a:solidFill>
                <a:cs typeface="Arial" charset="0"/>
              </a:rPr>
              <a:t>k</a:t>
            </a:r>
            <a:r>
              <a:rPr lang="sr-Latn-CS" sz="2400">
                <a:solidFill>
                  <a:srgbClr val="0066FF"/>
                </a:solidFill>
                <a:cs typeface="Arial" charset="0"/>
              </a:rPr>
              <a:t> </a:t>
            </a:r>
            <a:r>
              <a:rPr lang="en-US" sz="2400">
                <a:solidFill>
                  <a:srgbClr val="0066FF"/>
                </a:solidFill>
                <a:cs typeface="Arial" charset="0"/>
              </a:rPr>
              <a:t>&lt;</a:t>
            </a:r>
            <a:r>
              <a:rPr lang="sr-Latn-CS" sz="2400">
                <a:solidFill>
                  <a:srgbClr val="0066FF"/>
                </a:solidFill>
                <a:cs typeface="Arial" charset="0"/>
              </a:rPr>
              <a:t> K</a:t>
            </a:r>
            <a:r>
              <a:rPr lang="sr-Latn-CS" sz="2400" baseline="-25000">
                <a:solidFill>
                  <a:srgbClr val="0066FF"/>
                </a:solidFill>
                <a:cs typeface="Arial" charset="0"/>
              </a:rPr>
              <a:t>b</a:t>
            </a:r>
            <a:r>
              <a:rPr lang="sr-Latn-CS" sz="2400">
                <a:cs typeface="Arial" charset="0"/>
              </a:rPr>
              <a:t> rastvor reaguje </a:t>
            </a:r>
            <a:r>
              <a:rPr lang="sr-Latn-CS" sz="2400">
                <a:solidFill>
                  <a:srgbClr val="0066FF"/>
                </a:solidFill>
                <a:cs typeface="Arial" charset="0"/>
              </a:rPr>
              <a:t>bazno</a:t>
            </a:r>
            <a:r>
              <a:rPr lang="sr-Latn-CS" sz="2400">
                <a:cs typeface="Arial" charset="0"/>
              </a:rPr>
              <a:t> i</a:t>
            </a:r>
          </a:p>
          <a:p>
            <a:pPr>
              <a:spcBef>
                <a:spcPct val="50000"/>
              </a:spcBef>
            </a:pPr>
            <a:r>
              <a:rPr lang="sr-Latn-CS" sz="2400">
                <a:solidFill>
                  <a:srgbClr val="FF6600"/>
                </a:solidFill>
                <a:cs typeface="Arial" charset="0"/>
              </a:rPr>
              <a:t>K</a:t>
            </a:r>
            <a:r>
              <a:rPr lang="sr-Latn-CS" sz="2400" baseline="-25000">
                <a:solidFill>
                  <a:srgbClr val="FF6600"/>
                </a:solidFill>
                <a:cs typeface="Arial" charset="0"/>
              </a:rPr>
              <a:t>k</a:t>
            </a:r>
            <a:r>
              <a:rPr lang="sr-Latn-CS" sz="2400">
                <a:solidFill>
                  <a:srgbClr val="FF6600"/>
                </a:solidFill>
                <a:cs typeface="Arial" charset="0"/>
              </a:rPr>
              <a:t> = K</a:t>
            </a:r>
            <a:r>
              <a:rPr lang="sr-Latn-CS" sz="2400" baseline="-25000">
                <a:solidFill>
                  <a:srgbClr val="FF6600"/>
                </a:solidFill>
                <a:cs typeface="Arial" charset="0"/>
              </a:rPr>
              <a:t>b</a:t>
            </a:r>
            <a:r>
              <a:rPr lang="sr-Latn-CS" sz="2400">
                <a:cs typeface="Arial" charset="0"/>
              </a:rPr>
              <a:t> rastvor je </a:t>
            </a:r>
            <a:r>
              <a:rPr lang="sr-Latn-CS" sz="2400">
                <a:solidFill>
                  <a:srgbClr val="FF6600"/>
                </a:solidFill>
                <a:cs typeface="Arial" charset="0"/>
              </a:rPr>
              <a:t>neutralan</a:t>
            </a:r>
            <a:r>
              <a:rPr lang="sr-Latn-CS" sz="2400">
                <a:cs typeface="Arial" charset="0"/>
              </a:rPr>
              <a:t>. </a:t>
            </a:r>
            <a:endParaRPr lang="en-US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 animBg="1"/>
      <p:bldP spid="9222" grpId="0" animBg="1"/>
      <p:bldP spid="9223" grpId="0"/>
      <p:bldP spid="9224" grpId="0"/>
      <p:bldP spid="9225" grpId="0" animBg="1"/>
      <p:bldP spid="92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77057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Na sličan način hidrolizuju još sledeće soli:</a:t>
            </a:r>
          </a:p>
          <a:p>
            <a:pPr>
              <a:spcBef>
                <a:spcPct val="50000"/>
              </a:spcBef>
            </a:pPr>
            <a:r>
              <a:rPr lang="sr-Latn-CS" sz="2400">
                <a:solidFill>
                  <a:srgbClr val="FF6600"/>
                </a:solidFill>
              </a:rPr>
              <a:t>NH</a:t>
            </a:r>
            <a:r>
              <a:rPr lang="sr-Latn-CS" sz="2400" baseline="-25000">
                <a:solidFill>
                  <a:srgbClr val="FF6600"/>
                </a:solidFill>
              </a:rPr>
              <a:t>4</a:t>
            </a:r>
            <a:r>
              <a:rPr lang="sr-Latn-CS" sz="2400">
                <a:solidFill>
                  <a:srgbClr val="FF6600"/>
                </a:solidFill>
              </a:rPr>
              <a:t>NO</a:t>
            </a:r>
            <a:r>
              <a:rPr lang="sr-Latn-CS" sz="2400" baseline="-25000">
                <a:solidFill>
                  <a:srgbClr val="FF6600"/>
                </a:solidFill>
              </a:rPr>
              <a:t>2</a:t>
            </a:r>
            <a:r>
              <a:rPr lang="sr-Latn-CS" sz="2400">
                <a:solidFill>
                  <a:srgbClr val="FF6600"/>
                </a:solidFill>
              </a:rPr>
              <a:t>  (NH</a:t>
            </a:r>
            <a:r>
              <a:rPr lang="sr-Latn-CS" sz="2400" baseline="-25000">
                <a:solidFill>
                  <a:srgbClr val="FF6600"/>
                </a:solidFill>
              </a:rPr>
              <a:t>4</a:t>
            </a:r>
            <a:r>
              <a:rPr lang="sr-Latn-CS" sz="2400">
                <a:solidFill>
                  <a:srgbClr val="FF6600"/>
                </a:solidFill>
              </a:rPr>
              <a:t>)</a:t>
            </a:r>
            <a:r>
              <a:rPr lang="sr-Latn-CS" sz="2400" baseline="-25000">
                <a:solidFill>
                  <a:srgbClr val="FF6600"/>
                </a:solidFill>
              </a:rPr>
              <a:t>2</a:t>
            </a:r>
            <a:r>
              <a:rPr lang="sr-Latn-CS" sz="2400">
                <a:solidFill>
                  <a:srgbClr val="FF6600"/>
                </a:solidFill>
              </a:rPr>
              <a:t>CO</a:t>
            </a:r>
            <a:r>
              <a:rPr lang="sr-Latn-CS" sz="2400" baseline="-25000">
                <a:solidFill>
                  <a:srgbClr val="FF6600"/>
                </a:solidFill>
              </a:rPr>
              <a:t>3</a:t>
            </a:r>
            <a:r>
              <a:rPr lang="sr-Latn-CS" sz="2400">
                <a:solidFill>
                  <a:srgbClr val="FF6600"/>
                </a:solidFill>
              </a:rPr>
              <a:t>   (NH</a:t>
            </a:r>
            <a:r>
              <a:rPr lang="sr-Latn-CS" sz="2400" baseline="-25000">
                <a:solidFill>
                  <a:srgbClr val="FF6600"/>
                </a:solidFill>
              </a:rPr>
              <a:t>4</a:t>
            </a:r>
            <a:r>
              <a:rPr lang="sr-Latn-CS" sz="2400">
                <a:solidFill>
                  <a:srgbClr val="FF6600"/>
                </a:solidFill>
              </a:rPr>
              <a:t>)</a:t>
            </a:r>
            <a:r>
              <a:rPr lang="sr-Latn-CS" sz="2400" baseline="-25000">
                <a:solidFill>
                  <a:srgbClr val="FF6600"/>
                </a:solidFill>
              </a:rPr>
              <a:t>2</a:t>
            </a:r>
            <a:r>
              <a:rPr lang="sr-Latn-CS" sz="2400">
                <a:solidFill>
                  <a:srgbClr val="FF6600"/>
                </a:solidFill>
              </a:rPr>
              <a:t>S    Al</a:t>
            </a:r>
            <a:r>
              <a:rPr lang="sr-Latn-CS" sz="2400" baseline="-25000">
                <a:solidFill>
                  <a:srgbClr val="FF6600"/>
                </a:solidFill>
              </a:rPr>
              <a:t>2</a:t>
            </a:r>
            <a:r>
              <a:rPr lang="sr-Latn-CS" sz="2400">
                <a:solidFill>
                  <a:srgbClr val="FF6600"/>
                </a:solidFill>
              </a:rPr>
              <a:t>S</a:t>
            </a:r>
            <a:r>
              <a:rPr lang="sr-Latn-CS" sz="2400" baseline="-25000">
                <a:solidFill>
                  <a:srgbClr val="FF6600"/>
                </a:solidFill>
              </a:rPr>
              <a:t>3</a:t>
            </a:r>
            <a:r>
              <a:rPr lang="sr-Latn-CS" sz="2400">
                <a:solidFill>
                  <a:srgbClr val="FF6600"/>
                </a:solidFill>
              </a:rPr>
              <a:t> i drugi.</a:t>
            </a:r>
            <a:endParaRPr lang="en-US" sz="2400">
              <a:solidFill>
                <a:srgbClr val="FF6600"/>
              </a:solidFill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8208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800" b="1">
                <a:solidFill>
                  <a:srgbClr val="FF0000"/>
                </a:solidFill>
              </a:rPr>
              <a:t>Soli jakih kiselina i jakih baza ne hidrolizuju u vodenom rastvoru!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50825" y="3213100"/>
            <a:ext cx="7850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/>
              <a:t>Ovakve soli su na primer:</a:t>
            </a:r>
          </a:p>
          <a:p>
            <a:pPr>
              <a:spcBef>
                <a:spcPct val="50000"/>
              </a:spcBef>
            </a:pPr>
            <a:r>
              <a:rPr lang="sr-Latn-CS" sz="2400">
                <a:solidFill>
                  <a:srgbClr val="FF0000"/>
                </a:solidFill>
              </a:rPr>
              <a:t>NaCl  Na</a:t>
            </a:r>
            <a:r>
              <a:rPr lang="sr-Latn-CS" sz="2400" baseline="-25000">
                <a:solidFill>
                  <a:srgbClr val="FF0000"/>
                </a:solidFill>
              </a:rPr>
              <a:t>2</a:t>
            </a:r>
            <a:r>
              <a:rPr lang="sr-Latn-CS" sz="2400">
                <a:solidFill>
                  <a:srgbClr val="FF0000"/>
                </a:solidFill>
              </a:rPr>
              <a:t>SO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  NaHSO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  CaOHCl  NaH</a:t>
            </a:r>
            <a:r>
              <a:rPr lang="sr-Latn-CS" sz="2400" baseline="-25000">
                <a:solidFill>
                  <a:srgbClr val="FF0000"/>
                </a:solidFill>
              </a:rPr>
              <a:t>2</a:t>
            </a:r>
            <a:r>
              <a:rPr lang="sr-Latn-CS" sz="2400">
                <a:solidFill>
                  <a:srgbClr val="FF0000"/>
                </a:solidFill>
              </a:rPr>
              <a:t>PO</a:t>
            </a:r>
            <a:r>
              <a:rPr lang="sr-Latn-CS" sz="2400" baseline="-25000">
                <a:solidFill>
                  <a:srgbClr val="FF0000"/>
                </a:solidFill>
              </a:rPr>
              <a:t>4</a:t>
            </a:r>
            <a:r>
              <a:rPr lang="sr-Latn-CS" sz="2400">
                <a:solidFill>
                  <a:srgbClr val="FF0000"/>
                </a:solidFill>
              </a:rPr>
              <a:t> </a:t>
            </a:r>
            <a:r>
              <a:rPr lang="sr-Latn-CS" sz="2400"/>
              <a:t>i drugi. 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Alapértelmezett terv</vt:lpstr>
      <vt:lpstr>MathType 5.0 Equation</vt:lpstr>
      <vt:lpstr>H I D R O L I Z 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HIDROLIZA</dc:title>
  <dc:creator>XX</dc:creator>
  <cp:lastModifiedBy>Ucenik</cp:lastModifiedBy>
  <cp:revision>9</cp:revision>
  <dcterms:created xsi:type="dcterms:W3CDTF">2006-10-15T10:44:25Z</dcterms:created>
  <dcterms:modified xsi:type="dcterms:W3CDTF">2014-05-29T11:46:58Z</dcterms:modified>
</cp:coreProperties>
</file>